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7" r:id="rId1"/>
  </p:sldMasterIdLst>
  <p:notesMasterIdLst>
    <p:notesMasterId r:id="rId15"/>
  </p:notesMasterIdLst>
  <p:sldIdLst>
    <p:sldId id="379" r:id="rId2"/>
    <p:sldId id="446" r:id="rId3"/>
    <p:sldId id="442" r:id="rId4"/>
    <p:sldId id="451" r:id="rId5"/>
    <p:sldId id="427" r:id="rId6"/>
    <p:sldId id="449" r:id="rId7"/>
    <p:sldId id="441" r:id="rId8"/>
    <p:sldId id="436" r:id="rId9"/>
    <p:sldId id="443" r:id="rId10"/>
    <p:sldId id="452" r:id="rId11"/>
    <p:sldId id="440" r:id="rId12"/>
    <p:sldId id="445" r:id="rId13"/>
    <p:sldId id="44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9"/>
    <p:restoredTop sz="67906"/>
  </p:normalViewPr>
  <p:slideViewPr>
    <p:cSldViewPr snapToGrid="0">
      <p:cViewPr varScale="1">
        <p:scale>
          <a:sx n="83" d="100"/>
          <a:sy n="83" d="100"/>
        </p:scale>
        <p:origin x="132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3C3B58-688D-E845-B258-E4559D79D707}" type="datetimeFigureOut">
              <a:rPr lang="en-US" smtClean="0"/>
              <a:t>9/13/23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E8725-1A43-6948-9762-654ECD8BE32F}" type="slidenum">
              <a:rPr lang="en-US" smtClean="0"/>
              <a:t>‹#›</a:t>
            </a:fld>
            <a:endParaRPr lang="en-US"/>
          </a:p>
        </p:txBody>
      </p:sp>
    </p:spTree>
    <p:extLst>
      <p:ext uri="{BB962C8B-B14F-4D97-AF65-F5344CB8AC3E}">
        <p14:creationId xmlns:p14="http://schemas.microsoft.com/office/powerpoint/2010/main" val="396279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BE8725-1A43-6948-9762-654ECD8BE32F}" type="slidenum">
              <a:rPr lang="en-US" smtClean="0"/>
              <a:t>1</a:t>
            </a:fld>
            <a:endParaRPr lang="en-US"/>
          </a:p>
        </p:txBody>
      </p:sp>
    </p:spTree>
    <p:extLst>
      <p:ext uri="{BB962C8B-B14F-4D97-AF65-F5344CB8AC3E}">
        <p14:creationId xmlns:p14="http://schemas.microsoft.com/office/powerpoint/2010/main" val="407872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BE8725-1A43-6948-9762-654ECD8BE32F}" type="slidenum">
              <a:rPr lang="en-US" smtClean="0"/>
              <a:t>11</a:t>
            </a:fld>
            <a:endParaRPr lang="en-US"/>
          </a:p>
        </p:txBody>
      </p:sp>
    </p:spTree>
    <p:extLst>
      <p:ext uri="{BB962C8B-B14F-4D97-AF65-F5344CB8AC3E}">
        <p14:creationId xmlns:p14="http://schemas.microsoft.com/office/powerpoint/2010/main" val="3257972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BE8725-1A43-6948-9762-654ECD8BE32F}" type="slidenum">
              <a:rPr lang="en-US" smtClean="0"/>
              <a:t>12</a:t>
            </a:fld>
            <a:endParaRPr lang="en-US"/>
          </a:p>
        </p:txBody>
      </p:sp>
    </p:spTree>
    <p:extLst>
      <p:ext uri="{BB962C8B-B14F-4D97-AF65-F5344CB8AC3E}">
        <p14:creationId xmlns:p14="http://schemas.microsoft.com/office/powerpoint/2010/main" val="3697985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BE8725-1A43-6948-9762-654ECD8BE32F}" type="slidenum">
              <a:rPr lang="en-US" smtClean="0"/>
              <a:t>13</a:t>
            </a:fld>
            <a:endParaRPr lang="en-US"/>
          </a:p>
        </p:txBody>
      </p:sp>
    </p:spTree>
    <p:extLst>
      <p:ext uri="{BB962C8B-B14F-4D97-AF65-F5344CB8AC3E}">
        <p14:creationId xmlns:p14="http://schemas.microsoft.com/office/powerpoint/2010/main" val="1682229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2BE8725-1A43-6948-9762-654ECD8BE32F}" type="slidenum">
              <a:rPr lang="en-US" smtClean="0"/>
              <a:t>2</a:t>
            </a:fld>
            <a:endParaRPr lang="en-US"/>
          </a:p>
        </p:txBody>
      </p:sp>
    </p:spTree>
    <p:extLst>
      <p:ext uri="{BB962C8B-B14F-4D97-AF65-F5344CB8AC3E}">
        <p14:creationId xmlns:p14="http://schemas.microsoft.com/office/powerpoint/2010/main" val="225334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2BE8725-1A43-6948-9762-654ECD8BE32F}" type="slidenum">
              <a:rPr lang="en-US" smtClean="0"/>
              <a:t>3</a:t>
            </a:fld>
            <a:endParaRPr lang="en-US"/>
          </a:p>
        </p:txBody>
      </p:sp>
    </p:spTree>
    <p:extLst>
      <p:ext uri="{BB962C8B-B14F-4D97-AF65-F5344CB8AC3E}">
        <p14:creationId xmlns:p14="http://schemas.microsoft.com/office/powerpoint/2010/main" val="295725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E8725-1A43-6948-9762-654ECD8BE32F}" type="slidenum">
              <a:rPr lang="en-US" smtClean="0"/>
              <a:t>4</a:t>
            </a:fld>
            <a:endParaRPr lang="en-US"/>
          </a:p>
        </p:txBody>
      </p:sp>
    </p:spTree>
    <p:extLst>
      <p:ext uri="{BB962C8B-B14F-4D97-AF65-F5344CB8AC3E}">
        <p14:creationId xmlns:p14="http://schemas.microsoft.com/office/powerpoint/2010/main" val="116218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E8725-1A43-6948-9762-654ECD8BE32F}" type="slidenum">
              <a:rPr lang="en-US" smtClean="0"/>
              <a:t>5</a:t>
            </a:fld>
            <a:endParaRPr lang="en-US"/>
          </a:p>
        </p:txBody>
      </p:sp>
    </p:spTree>
    <p:extLst>
      <p:ext uri="{BB962C8B-B14F-4D97-AF65-F5344CB8AC3E}">
        <p14:creationId xmlns:p14="http://schemas.microsoft.com/office/powerpoint/2010/main" val="429317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E8725-1A43-6948-9762-654ECD8BE32F}" type="slidenum">
              <a:rPr lang="en-US" smtClean="0"/>
              <a:t>6</a:t>
            </a:fld>
            <a:endParaRPr lang="en-US"/>
          </a:p>
        </p:txBody>
      </p:sp>
    </p:spTree>
    <p:extLst>
      <p:ext uri="{BB962C8B-B14F-4D97-AF65-F5344CB8AC3E}">
        <p14:creationId xmlns:p14="http://schemas.microsoft.com/office/powerpoint/2010/main" val="140121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E8725-1A43-6948-9762-654ECD8BE32F}" type="slidenum">
              <a:rPr lang="en-US" smtClean="0"/>
              <a:t>7</a:t>
            </a:fld>
            <a:endParaRPr lang="en-US"/>
          </a:p>
        </p:txBody>
      </p:sp>
    </p:spTree>
    <p:extLst>
      <p:ext uri="{BB962C8B-B14F-4D97-AF65-F5344CB8AC3E}">
        <p14:creationId xmlns:p14="http://schemas.microsoft.com/office/powerpoint/2010/main" val="2624979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BE8725-1A43-6948-9762-654ECD8BE32F}" type="slidenum">
              <a:rPr lang="en-US" smtClean="0"/>
              <a:t>8</a:t>
            </a:fld>
            <a:endParaRPr lang="en-US"/>
          </a:p>
        </p:txBody>
      </p:sp>
    </p:spTree>
    <p:extLst>
      <p:ext uri="{BB962C8B-B14F-4D97-AF65-F5344CB8AC3E}">
        <p14:creationId xmlns:p14="http://schemas.microsoft.com/office/powerpoint/2010/main" val="1136382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students who responded felt they had got what they expected from the course, and were happy to recommend it to others. </a:t>
            </a:r>
          </a:p>
          <a:p>
            <a:endParaRPr lang="en-GB" dirty="0"/>
          </a:p>
          <a:p>
            <a:r>
              <a:rPr lang="en-GB" dirty="0"/>
              <a:t>The enjoyed the variety of material, and finding out about what others are doing. </a:t>
            </a:r>
          </a:p>
          <a:p>
            <a:endParaRPr lang="en-GB" dirty="0"/>
          </a:p>
          <a:p>
            <a:r>
              <a:rPr lang="en-GB" dirty="0"/>
              <a:t>All found they had learned new information that would be useful for their role as staff or as volunteers, and many said they would now be more confident about developing new approaches and making links with other organisations. </a:t>
            </a:r>
          </a:p>
          <a:p>
            <a:endParaRPr lang="en-GB" dirty="0"/>
          </a:p>
          <a:p>
            <a:r>
              <a:rPr lang="en-GB" dirty="0"/>
              <a:t>I’ve included a few comments from our recent feedback here, </a:t>
            </a:r>
          </a:p>
          <a:p>
            <a:endParaRPr lang="en-GB" dirty="0"/>
          </a:p>
          <a:p>
            <a:endParaRPr lang="en-GB" dirty="0"/>
          </a:p>
          <a:p>
            <a:endParaRPr lang="en-GB" dirty="0"/>
          </a:p>
          <a:p>
            <a:r>
              <a:rPr lang="en-GB" dirty="0"/>
              <a:t>Thank you for joining us, and congratulations to you all for passing the certificate so resoundingly in our last session. </a:t>
            </a:r>
            <a:br>
              <a:rPr lang="en-GB" dirty="0"/>
            </a:br>
            <a:r>
              <a:rPr lang="en-GB" dirty="0"/>
              <a:t>Start by asking to introduce selves, with a bit about where you are form, and what your role is in TP</a:t>
            </a:r>
          </a:p>
          <a:p>
            <a:endParaRPr lang="en-GB" dirty="0"/>
          </a:p>
          <a:p>
            <a:r>
              <a:rPr lang="en-GB" dirty="0"/>
              <a:t>Move on to why you decided to do this course, and what you hoped to get out of it?</a:t>
            </a:r>
          </a:p>
          <a:p>
            <a:endParaRPr lang="en-GB" dirty="0"/>
          </a:p>
          <a:p>
            <a:r>
              <a:rPr lang="en-GB" dirty="0"/>
              <a:t>What did you enjoy most? </a:t>
            </a:r>
          </a:p>
          <a:p>
            <a:r>
              <a:rPr lang="en-GB" dirty="0"/>
              <a:t>Did you find it useful? </a:t>
            </a:r>
          </a:p>
          <a:p>
            <a:endParaRPr lang="en-GB" dirty="0"/>
          </a:p>
          <a:p>
            <a:r>
              <a:rPr lang="en-GB" dirty="0"/>
              <a:t>Was there anything you found difficult or frustration? </a:t>
            </a:r>
          </a:p>
          <a:p>
            <a:endParaRPr lang="en-GB" dirty="0"/>
          </a:p>
          <a:p>
            <a:endParaRPr lang="en-GB" dirty="0"/>
          </a:p>
          <a:p>
            <a:endParaRPr lang="en-GB" dirty="0"/>
          </a:p>
          <a:p>
            <a:r>
              <a:rPr lang="en-GB" dirty="0"/>
              <a:t>Open up for general Q&amp;As </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2BE8725-1A43-6948-9762-654ECD8BE32F}" type="slidenum">
              <a:rPr lang="en-US" smtClean="0"/>
              <a:t>9</a:t>
            </a:fld>
            <a:endParaRPr lang="en-US"/>
          </a:p>
        </p:txBody>
      </p:sp>
    </p:spTree>
    <p:extLst>
      <p:ext uri="{BB962C8B-B14F-4D97-AF65-F5344CB8AC3E}">
        <p14:creationId xmlns:p14="http://schemas.microsoft.com/office/powerpoint/2010/main" val="241820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GB"/>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E103025E-D33E-45D3-A34E-B0B571B540F4}" type="datetimeFigureOut">
              <a:rPr lang="en-GB" smtClean="0"/>
              <a:t>13/09/2023</a:t>
            </a:fld>
            <a:endParaRPr lang="en-GB"/>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GB"/>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84CDED8-D5A1-47FD-8DF7-BF43D74540D2}" type="slidenum">
              <a:rPr lang="en-GB" smtClean="0"/>
              <a:t>‹#›</a:t>
            </a:fld>
            <a:endParaRPr lang="en-GB"/>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22148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03025E-D33E-45D3-A34E-B0B571B540F4}"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153803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03025E-D33E-45D3-A34E-B0B571B540F4}"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170976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GB"/>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03025E-D33E-45D3-A34E-B0B571B540F4}"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4CDED8-D5A1-47FD-8DF7-BF43D74540D2}" type="slidenum">
              <a:rPr lang="en-GB" smtClean="0"/>
              <a:t>‹#›</a:t>
            </a:fld>
            <a:endParaRPr lang="en-GB"/>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04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GB"/>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03025E-D33E-45D3-A34E-B0B571B540F4}"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212703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GB"/>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103025E-D33E-45D3-A34E-B0B571B540F4}"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1050673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GB"/>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fld id="{E103025E-D33E-45D3-A34E-B0B571B540F4}"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2085382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GB"/>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03025E-D33E-45D3-A34E-B0B571B540F4}"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3920977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GB"/>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03025E-D33E-45D3-A34E-B0B571B540F4}"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907013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03025E-D33E-45D3-A34E-B0B571B540F4}"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3204337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103025E-D33E-45D3-A34E-B0B571B540F4}"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1516413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103025E-D33E-45D3-A34E-B0B571B540F4}"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3190559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GB"/>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103025E-D33E-45D3-A34E-B0B571B540F4}" type="datetimeFigureOut">
              <a:rPr lang="en-GB" smtClean="0"/>
              <a:t>13/09/2023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1978852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GB"/>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103025E-D33E-45D3-A34E-B0B571B540F4}"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66360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GB"/>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103025E-D33E-45D3-A34E-B0B571B540F4}" type="datetimeFigureOut">
              <a:rPr lang="en-GB" smtClean="0"/>
              <a:t>13/09/2023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2224646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103025E-D33E-45D3-A34E-B0B571B540F4}" type="datetimeFigureOut">
              <a:rPr lang="en-GB" smtClean="0"/>
              <a:t>13/09/2023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289410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3025E-D33E-45D3-A34E-B0B571B540F4}" type="datetimeFigureOut">
              <a:rPr lang="en-GB" smtClean="0"/>
              <a:t>13/09/2023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606173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GB"/>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03025E-D33E-45D3-A34E-B0B571B540F4}"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3835169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103025E-D33E-45D3-A34E-B0B571B540F4}" type="datetimeFigureOut">
              <a:rPr lang="en-GB" smtClean="0"/>
              <a:t>13/09/2023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84CDED8-D5A1-47FD-8DF7-BF43D74540D2}" type="slidenum">
              <a:rPr lang="en-GB" smtClean="0"/>
              <a:t>‹#›</a:t>
            </a:fld>
            <a:endParaRPr lang="en-GB"/>
          </a:p>
        </p:txBody>
      </p:sp>
    </p:spTree>
    <p:extLst>
      <p:ext uri="{BB962C8B-B14F-4D97-AF65-F5344CB8AC3E}">
        <p14:creationId xmlns:p14="http://schemas.microsoft.com/office/powerpoint/2010/main" val="2436620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E103025E-D33E-45D3-A34E-B0B571B540F4}" type="datetimeFigureOut">
              <a:rPr lang="en-GB" smtClean="0"/>
              <a:t>13/09/2023</a:t>
            </a:fld>
            <a:endParaRPr lang="en-GB"/>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GB"/>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D84CDED8-D5A1-47FD-8DF7-BF43D74540D2}" type="slidenum">
              <a:rPr lang="en-GB" smtClean="0"/>
              <a:t>‹#›</a:t>
            </a:fld>
            <a:endParaRPr lang="en-GB"/>
          </a:p>
        </p:txBody>
      </p:sp>
    </p:spTree>
    <p:extLst>
      <p:ext uri="{BB962C8B-B14F-4D97-AF65-F5344CB8AC3E}">
        <p14:creationId xmlns:p14="http://schemas.microsoft.com/office/powerpoint/2010/main" val="1657383640"/>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 id="2147483983" r:id="rId16"/>
    <p:sldLayoutId id="2147483984" r:id="rId17"/>
    <p:sldLayoutId id="2147483985" r:id="rId18"/>
    <p:sldLayoutId id="2147483986" r:id="rId19"/>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passcotland.org.uk/what-we-do/tenant-participation-certificate/"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s://tpasscotland.org.uk/what-we-do/tenant-participation-certificate/"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hyperlink" Target="mailto:helen.barton@tpasscotland.org.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maxpixel.net/Guide-Help-Faq-Question-Answer-Test-Question-Mark-160071"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2CBF44-9EAE-4DCC-8EE1-9B5199E4B167}"/>
              </a:ext>
            </a:extLst>
          </p:cNvPr>
          <p:cNvSpPr>
            <a:spLocks noGrp="1"/>
          </p:cNvSpPr>
          <p:nvPr>
            <p:ph idx="1"/>
          </p:nvPr>
        </p:nvSpPr>
        <p:spPr>
          <a:xfrm>
            <a:off x="677334" y="1733087"/>
            <a:ext cx="10186978" cy="4677607"/>
          </a:xfrm>
        </p:spPr>
        <p:txBody>
          <a:bodyPr>
            <a:normAutofit/>
          </a:bodyPr>
          <a:lstStyle/>
          <a:p>
            <a:pPr marL="0" indent="0" algn="ctr">
              <a:buNone/>
            </a:pPr>
            <a:r>
              <a:rPr lang="en-GB" sz="5400" b="1" dirty="0">
                <a:solidFill>
                  <a:schemeClr val="tx1"/>
                </a:solidFill>
              </a:rPr>
              <a:t>LEVEL 2 CERTIFICATE </a:t>
            </a:r>
          </a:p>
          <a:p>
            <a:pPr marL="0" indent="0" algn="ctr">
              <a:buNone/>
            </a:pPr>
            <a:r>
              <a:rPr lang="en-GB" sz="5400" b="1" dirty="0">
                <a:solidFill>
                  <a:schemeClr val="tx1"/>
                </a:solidFill>
              </a:rPr>
              <a:t>IN TENANT PARTICIPATION AND COMMUNITY DEVELOPMENT</a:t>
            </a:r>
          </a:p>
        </p:txBody>
      </p:sp>
      <p:pic>
        <p:nvPicPr>
          <p:cNvPr id="7" name="Picture 6">
            <a:extLst>
              <a:ext uri="{FF2B5EF4-FFF2-40B4-BE49-F238E27FC236}">
                <a16:creationId xmlns:a16="http://schemas.microsoft.com/office/drawing/2014/main" id="{D33F9E64-15C7-4129-9DE6-F5BD0AB9C473}"/>
              </a:ext>
            </a:extLst>
          </p:cNvPr>
          <p:cNvPicPr>
            <a:picLocks noChangeAspect="1"/>
          </p:cNvPicPr>
          <p:nvPr/>
        </p:nvPicPr>
        <p:blipFill>
          <a:blip r:embed="rId3"/>
          <a:stretch>
            <a:fillRect/>
          </a:stretch>
        </p:blipFill>
        <p:spPr>
          <a:xfrm>
            <a:off x="8662123" y="0"/>
            <a:ext cx="3033932" cy="1889613"/>
          </a:xfrm>
          <a:prstGeom prst="rect">
            <a:avLst/>
          </a:prstGeom>
        </p:spPr>
      </p:pic>
      <p:sp>
        <p:nvSpPr>
          <p:cNvPr id="4" name="TextBox 3">
            <a:extLst>
              <a:ext uri="{FF2B5EF4-FFF2-40B4-BE49-F238E27FC236}">
                <a16:creationId xmlns:a16="http://schemas.microsoft.com/office/drawing/2014/main" id="{C5E2165C-530D-4C87-8366-44F2CE5DD14F}"/>
              </a:ext>
            </a:extLst>
          </p:cNvPr>
          <p:cNvSpPr txBox="1"/>
          <p:nvPr/>
        </p:nvSpPr>
        <p:spPr>
          <a:xfrm>
            <a:off x="8092715" y="6041362"/>
            <a:ext cx="3942322" cy="369332"/>
          </a:xfrm>
          <a:prstGeom prst="rect">
            <a:avLst/>
          </a:prstGeom>
          <a:noFill/>
        </p:spPr>
        <p:txBody>
          <a:bodyPr wrap="square" rtlCol="0">
            <a:spAutoFit/>
          </a:bodyPr>
          <a:lstStyle/>
          <a:p>
            <a:r>
              <a:rPr lang="en-GB" dirty="0" err="1"/>
              <a:t>helen.barton@tpasscotland.org.uk</a:t>
            </a:r>
            <a:endParaRPr lang="en-GB" dirty="0"/>
          </a:p>
        </p:txBody>
      </p:sp>
    </p:spTree>
    <p:extLst>
      <p:ext uri="{BB962C8B-B14F-4D97-AF65-F5344CB8AC3E}">
        <p14:creationId xmlns:p14="http://schemas.microsoft.com/office/powerpoint/2010/main" val="1083843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E5BAF-B0E9-1DBC-9E51-BD21F18DA26B}"/>
              </a:ext>
            </a:extLst>
          </p:cNvPr>
          <p:cNvSpPr>
            <a:spLocks noGrp="1"/>
          </p:cNvSpPr>
          <p:nvPr>
            <p:ph type="title"/>
          </p:nvPr>
        </p:nvSpPr>
        <p:spPr/>
        <p:txBody>
          <a:bodyPr>
            <a:normAutofit fontScale="90000"/>
          </a:bodyPr>
          <a:lstStyle/>
          <a:p>
            <a:r>
              <a:rPr lang="en-GB" dirty="0">
                <a:solidFill>
                  <a:schemeClr val="tx1"/>
                </a:solidFill>
              </a:rPr>
              <a:t>How the course has helped careers</a:t>
            </a:r>
          </a:p>
        </p:txBody>
      </p:sp>
      <p:sp>
        <p:nvSpPr>
          <p:cNvPr id="3" name="Content Placeholder 2">
            <a:extLst>
              <a:ext uri="{FF2B5EF4-FFF2-40B4-BE49-F238E27FC236}">
                <a16:creationId xmlns:a16="http://schemas.microsoft.com/office/drawing/2014/main" id="{E711E008-FD87-999A-EFE1-0865C4CEC47A}"/>
              </a:ext>
            </a:extLst>
          </p:cNvPr>
          <p:cNvSpPr>
            <a:spLocks noGrp="1"/>
          </p:cNvSpPr>
          <p:nvPr>
            <p:ph sz="quarter" idx="13"/>
          </p:nvPr>
        </p:nvSpPr>
        <p:spPr/>
        <p:txBody>
          <a:bodyPr>
            <a:normAutofit fontScale="85000" lnSpcReduction="10000"/>
          </a:bodyPr>
          <a:lstStyle/>
          <a:p>
            <a:r>
              <a:rPr lang="en-GB" dirty="0"/>
              <a:t>All the students got what they wanted from the course – and more</a:t>
            </a:r>
          </a:p>
          <a:p>
            <a:r>
              <a:rPr lang="en-GB" dirty="0"/>
              <a:t>Those new to the role especially benefitted from learning more about tenant participation, wider engagement skills and links to wider community work</a:t>
            </a:r>
          </a:p>
          <a:p>
            <a:r>
              <a:rPr lang="en-GB" dirty="0"/>
              <a:t>Others found it have given them new insights and/or helped them to think more about what they do for continuous improvement in practice</a:t>
            </a:r>
          </a:p>
          <a:p>
            <a:r>
              <a:rPr lang="en-GB" dirty="0"/>
              <a:t>All were more confident in their roles, and liked having recognition for their skills and learning</a:t>
            </a:r>
          </a:p>
          <a:p>
            <a:r>
              <a:rPr lang="en-GB" dirty="0"/>
              <a:t>Some have gone on to do further training and qualifications</a:t>
            </a:r>
          </a:p>
          <a:p>
            <a:r>
              <a:rPr lang="en-GB" dirty="0"/>
              <a:t>Some have applied for and moved into new roles</a:t>
            </a:r>
          </a:p>
        </p:txBody>
      </p:sp>
    </p:spTree>
    <p:extLst>
      <p:ext uri="{BB962C8B-B14F-4D97-AF65-F5344CB8AC3E}">
        <p14:creationId xmlns:p14="http://schemas.microsoft.com/office/powerpoint/2010/main" val="3925191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38B20-43EE-8D0B-D0BB-0C94CBDC269C}"/>
              </a:ext>
            </a:extLst>
          </p:cNvPr>
          <p:cNvSpPr>
            <a:spLocks noGrp="1"/>
          </p:cNvSpPr>
          <p:nvPr>
            <p:ph type="title"/>
          </p:nvPr>
        </p:nvSpPr>
        <p:spPr/>
        <p:txBody>
          <a:bodyPr/>
          <a:lstStyle/>
          <a:p>
            <a:r>
              <a:rPr lang="en-GB" dirty="0">
                <a:solidFill>
                  <a:schemeClr val="tx1"/>
                </a:solidFill>
              </a:rPr>
              <a:t>Key Dates</a:t>
            </a:r>
          </a:p>
        </p:txBody>
      </p:sp>
      <p:sp>
        <p:nvSpPr>
          <p:cNvPr id="3" name="Content Placeholder 2">
            <a:extLst>
              <a:ext uri="{FF2B5EF4-FFF2-40B4-BE49-F238E27FC236}">
                <a16:creationId xmlns:a16="http://schemas.microsoft.com/office/drawing/2014/main" id="{173B68F2-FB3E-E54F-705D-F347E65B30E6}"/>
              </a:ext>
            </a:extLst>
          </p:cNvPr>
          <p:cNvSpPr>
            <a:spLocks noGrp="1"/>
          </p:cNvSpPr>
          <p:nvPr>
            <p:ph idx="1"/>
          </p:nvPr>
        </p:nvSpPr>
        <p:spPr>
          <a:xfrm>
            <a:off x="677333" y="1642820"/>
            <a:ext cx="10405350" cy="4850970"/>
          </a:xfrm>
        </p:spPr>
        <p:txBody>
          <a:bodyPr>
            <a:normAutofit/>
          </a:bodyPr>
          <a:lstStyle/>
          <a:p>
            <a:r>
              <a:rPr lang="en-GB" b="1" dirty="0"/>
              <a:t>New Year 2024 Session</a:t>
            </a:r>
          </a:p>
          <a:p>
            <a:pPr lvl="1"/>
            <a:r>
              <a:rPr lang="en-GB" sz="2000" dirty="0"/>
              <a:t>Registrations close 8</a:t>
            </a:r>
            <a:r>
              <a:rPr lang="en-GB" sz="2000" baseline="30000" dirty="0"/>
              <a:t>th</a:t>
            </a:r>
            <a:r>
              <a:rPr lang="en-GB" sz="2000" dirty="0"/>
              <a:t> December 2023</a:t>
            </a:r>
          </a:p>
          <a:p>
            <a:pPr marL="457200" lvl="1" indent="0">
              <a:buNone/>
            </a:pPr>
            <a:endParaRPr lang="en-GB" sz="2000" dirty="0"/>
          </a:p>
          <a:p>
            <a:pPr lvl="1"/>
            <a:r>
              <a:rPr lang="en-GB" sz="2000" dirty="0"/>
              <a:t>Session Start:	15</a:t>
            </a:r>
            <a:r>
              <a:rPr lang="en-GB" sz="2000" baseline="30000" dirty="0"/>
              <a:t>th</a:t>
            </a:r>
            <a:r>
              <a:rPr lang="en-GB" sz="2000" dirty="0"/>
              <a:t> January 2024		</a:t>
            </a:r>
          </a:p>
          <a:p>
            <a:pPr lvl="1"/>
            <a:r>
              <a:rPr lang="en-GB" sz="2000" dirty="0"/>
              <a:t>End:		15</a:t>
            </a:r>
            <a:r>
              <a:rPr lang="en-GB" sz="2000" baseline="30000" dirty="0"/>
              <a:t>th</a:t>
            </a:r>
            <a:r>
              <a:rPr lang="en-GB" sz="2000" dirty="0"/>
              <a:t> April 2024</a:t>
            </a:r>
          </a:p>
          <a:p>
            <a:pPr lvl="1"/>
            <a:endParaRPr lang="en-GB" sz="2000" dirty="0"/>
          </a:p>
          <a:p>
            <a:pPr marL="0" indent="0">
              <a:buNone/>
            </a:pPr>
            <a:r>
              <a:rPr lang="en-GB" b="1" dirty="0"/>
              <a:t>Registrations of Interest are now open through the TPAS website : </a:t>
            </a:r>
          </a:p>
          <a:p>
            <a:pPr marL="0" indent="0">
              <a:buNone/>
            </a:pPr>
            <a:r>
              <a:rPr lang="en-GB" b="1" dirty="0">
                <a:solidFill>
                  <a:schemeClr val="accent6"/>
                </a:solidFill>
                <a:hlinkClick r:id="rId3">
                  <a:extLst>
                    <a:ext uri="{A12FA001-AC4F-418D-AE19-62706E023703}">
                      <ahyp:hlinkClr xmlns:ahyp="http://schemas.microsoft.com/office/drawing/2018/hyperlinkcolor" val="tx"/>
                    </a:ext>
                  </a:extLst>
                </a:hlinkClick>
              </a:rPr>
              <a:t>https://tpasscotland.org.uk/what-we-do/tenant-participation-certificate/</a:t>
            </a:r>
            <a:endParaRPr lang="en-GB" b="1" dirty="0">
              <a:solidFill>
                <a:schemeClr val="accent6"/>
              </a:solidFill>
            </a:endParaRPr>
          </a:p>
          <a:p>
            <a:pPr marL="457200" lvl="1" indent="0">
              <a:buNone/>
            </a:pPr>
            <a:endParaRPr lang="en-GB" dirty="0"/>
          </a:p>
        </p:txBody>
      </p:sp>
    </p:spTree>
    <p:extLst>
      <p:ext uri="{BB962C8B-B14F-4D97-AF65-F5344CB8AC3E}">
        <p14:creationId xmlns:p14="http://schemas.microsoft.com/office/powerpoint/2010/main" val="2847428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FAF0-53C9-C409-0178-7F747C616045}"/>
              </a:ext>
            </a:extLst>
          </p:cNvPr>
          <p:cNvSpPr>
            <a:spLocks noGrp="1"/>
          </p:cNvSpPr>
          <p:nvPr>
            <p:ph type="title"/>
          </p:nvPr>
        </p:nvSpPr>
        <p:spPr/>
        <p:txBody>
          <a:bodyPr/>
          <a:lstStyle/>
          <a:p>
            <a:r>
              <a:rPr lang="en-GB" dirty="0">
                <a:solidFill>
                  <a:schemeClr val="tx1"/>
                </a:solidFill>
              </a:rPr>
              <a:t>Register Your Interest</a:t>
            </a:r>
          </a:p>
        </p:txBody>
      </p:sp>
      <p:sp>
        <p:nvSpPr>
          <p:cNvPr id="3" name="Content Placeholder 2">
            <a:extLst>
              <a:ext uri="{FF2B5EF4-FFF2-40B4-BE49-F238E27FC236}">
                <a16:creationId xmlns:a16="http://schemas.microsoft.com/office/drawing/2014/main" id="{C9F0E618-A8A8-40CA-AFA8-1612CECFB87D}"/>
              </a:ext>
            </a:extLst>
          </p:cNvPr>
          <p:cNvSpPr>
            <a:spLocks noGrp="1"/>
          </p:cNvSpPr>
          <p:nvPr>
            <p:ph idx="1"/>
          </p:nvPr>
        </p:nvSpPr>
        <p:spPr>
          <a:xfrm>
            <a:off x="677334" y="1735811"/>
            <a:ext cx="9458558" cy="3673097"/>
          </a:xfrm>
        </p:spPr>
        <p:txBody>
          <a:bodyPr>
            <a:normAutofit fontScale="85000" lnSpcReduction="10000"/>
          </a:bodyPr>
          <a:lstStyle/>
          <a:p>
            <a:endParaRPr lang="en-GB" sz="2400" dirty="0"/>
          </a:p>
          <a:p>
            <a:pPr marL="0" indent="0">
              <a:buNone/>
            </a:pPr>
            <a:r>
              <a:rPr lang="en-GB" sz="2400" dirty="0"/>
              <a:t>To register your interest, follow this link on the TPAS Scotland website: </a:t>
            </a:r>
          </a:p>
          <a:p>
            <a:pPr marL="0" indent="0">
              <a:buNone/>
            </a:pPr>
            <a:r>
              <a:rPr lang="en-GB" sz="2400" dirty="0">
                <a:hlinkClick r:id="rId3"/>
              </a:rPr>
              <a:t>https://tpasscotland.org.uk/what-we-do/tenant-participation-certificate/</a:t>
            </a:r>
            <a:endParaRPr lang="en-GB" sz="2400" dirty="0"/>
          </a:p>
          <a:p>
            <a:pPr marL="0" indent="0">
              <a:buNone/>
            </a:pPr>
            <a:endParaRPr lang="en-GB" sz="2400" dirty="0"/>
          </a:p>
          <a:p>
            <a:pPr marL="0" indent="0">
              <a:buNone/>
            </a:pPr>
            <a:r>
              <a:rPr lang="en-GB" sz="2400" dirty="0"/>
              <a:t>Contact us on </a:t>
            </a:r>
            <a:r>
              <a:rPr lang="en-GB" sz="2400" dirty="0" err="1"/>
              <a:t>tel</a:t>
            </a:r>
            <a:r>
              <a:rPr lang="en-GB" sz="2400" dirty="0"/>
              <a:t>:  </a:t>
            </a:r>
            <a:r>
              <a:rPr lang="en-GB" sz="2400" i="0" u="none" strike="noStrike" dirty="0">
                <a:solidFill>
                  <a:srgbClr val="000000"/>
                </a:solidFill>
                <a:effectLst/>
                <a:latin typeface="Poppins" pitchFamily="2" charset="77"/>
              </a:rPr>
              <a:t>0141 552 3633, or email Helen at </a:t>
            </a:r>
            <a:r>
              <a:rPr lang="en-GB" sz="2400" dirty="0"/>
              <a:t> </a:t>
            </a:r>
          </a:p>
          <a:p>
            <a:pPr marL="0" indent="0">
              <a:buNone/>
            </a:pPr>
            <a:r>
              <a:rPr lang="en-GB" sz="2400" dirty="0">
                <a:hlinkClick r:id="rId4"/>
              </a:rPr>
              <a:t>helen.barton@tpasscotland.org.uk</a:t>
            </a:r>
            <a:r>
              <a:rPr lang="en-GB" sz="2400" dirty="0"/>
              <a:t> if you need more information or would like to discuss in-house options. </a:t>
            </a:r>
          </a:p>
        </p:txBody>
      </p:sp>
    </p:spTree>
    <p:extLst>
      <p:ext uri="{BB962C8B-B14F-4D97-AF65-F5344CB8AC3E}">
        <p14:creationId xmlns:p14="http://schemas.microsoft.com/office/powerpoint/2010/main" val="1076689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2012B6-376B-B273-41EC-11FE50717B75}"/>
              </a:ext>
            </a:extLst>
          </p:cNvPr>
          <p:cNvSpPr>
            <a:spLocks noGrp="1"/>
          </p:cNvSpPr>
          <p:nvPr>
            <p:ph type="title"/>
          </p:nvPr>
        </p:nvSpPr>
        <p:spPr>
          <a:xfrm>
            <a:off x="685800" y="331451"/>
            <a:ext cx="10396882" cy="996488"/>
          </a:xfrm>
        </p:spPr>
        <p:txBody>
          <a:bodyPr>
            <a:normAutofit fontScale="90000"/>
          </a:bodyPr>
          <a:lstStyle/>
          <a:p>
            <a:pPr algn="ctr"/>
            <a:br>
              <a:rPr lang="en-GB" dirty="0">
                <a:solidFill>
                  <a:schemeClr val="tx1"/>
                </a:solidFill>
              </a:rPr>
            </a:br>
            <a:br>
              <a:rPr lang="en-GB" dirty="0">
                <a:solidFill>
                  <a:schemeClr val="tx1"/>
                </a:solidFill>
              </a:rPr>
            </a:br>
            <a:r>
              <a:rPr lang="en-GB" dirty="0">
                <a:solidFill>
                  <a:schemeClr val="tx1"/>
                </a:solidFill>
              </a:rPr>
              <a:t>Any Questions?</a:t>
            </a:r>
            <a:br>
              <a:rPr lang="en-GB" dirty="0">
                <a:solidFill>
                  <a:schemeClr val="tx1"/>
                </a:solidFill>
              </a:rPr>
            </a:br>
            <a:endParaRPr lang="en-GB" dirty="0">
              <a:solidFill>
                <a:schemeClr val="tx1"/>
              </a:solidFill>
            </a:endParaRPr>
          </a:p>
        </p:txBody>
      </p:sp>
      <p:sp>
        <p:nvSpPr>
          <p:cNvPr id="2" name="Content Placeholder 1">
            <a:extLst>
              <a:ext uri="{FF2B5EF4-FFF2-40B4-BE49-F238E27FC236}">
                <a16:creationId xmlns:a16="http://schemas.microsoft.com/office/drawing/2014/main" id="{53BBAAA8-4EFE-4213-2B1E-03F3874FE8D9}"/>
              </a:ext>
            </a:extLst>
          </p:cNvPr>
          <p:cNvSpPr>
            <a:spLocks noGrp="1"/>
          </p:cNvSpPr>
          <p:nvPr>
            <p:ph sz="quarter" idx="13"/>
          </p:nvPr>
        </p:nvSpPr>
        <p:spPr/>
        <p:txBody>
          <a:bodyPr/>
          <a:lstStyle/>
          <a:p>
            <a:pPr marL="0" indent="0">
              <a:buNone/>
            </a:pPr>
            <a:r>
              <a:rPr lang="en-GB" dirty="0"/>
              <a:t>  </a:t>
            </a:r>
          </a:p>
        </p:txBody>
      </p:sp>
      <p:pic>
        <p:nvPicPr>
          <p:cNvPr id="8" name="Picture 7">
            <a:extLst>
              <a:ext uri="{FF2B5EF4-FFF2-40B4-BE49-F238E27FC236}">
                <a16:creationId xmlns:a16="http://schemas.microsoft.com/office/drawing/2014/main" id="{7A094D20-E11B-C60C-DB85-0B05BF9806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51929" y="1872836"/>
            <a:ext cx="6394827" cy="3660058"/>
          </a:xfrm>
          <a:prstGeom prst="rect">
            <a:avLst/>
          </a:prstGeom>
        </p:spPr>
      </p:pic>
    </p:spTree>
    <p:extLst>
      <p:ext uri="{BB962C8B-B14F-4D97-AF65-F5344CB8AC3E}">
        <p14:creationId xmlns:p14="http://schemas.microsoft.com/office/powerpoint/2010/main" val="128412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5374-4269-6AA0-0822-DEC2B58DBAF8}"/>
              </a:ext>
            </a:extLst>
          </p:cNvPr>
          <p:cNvSpPr>
            <a:spLocks noGrp="1"/>
          </p:cNvSpPr>
          <p:nvPr>
            <p:ph type="title"/>
          </p:nvPr>
        </p:nvSpPr>
        <p:spPr/>
        <p:txBody>
          <a:bodyPr/>
          <a:lstStyle/>
          <a:p>
            <a:r>
              <a:rPr lang="en-GB" dirty="0">
                <a:solidFill>
                  <a:schemeClr val="tx1"/>
                </a:solidFill>
              </a:rPr>
              <a:t>What I will cover today:</a:t>
            </a:r>
          </a:p>
        </p:txBody>
      </p:sp>
      <p:sp>
        <p:nvSpPr>
          <p:cNvPr id="3" name="Content Placeholder 2">
            <a:extLst>
              <a:ext uri="{FF2B5EF4-FFF2-40B4-BE49-F238E27FC236}">
                <a16:creationId xmlns:a16="http://schemas.microsoft.com/office/drawing/2014/main" id="{7ADA2B9A-26FA-E103-6E32-1422E695ED7E}"/>
              </a:ext>
            </a:extLst>
          </p:cNvPr>
          <p:cNvSpPr>
            <a:spLocks noGrp="1"/>
          </p:cNvSpPr>
          <p:nvPr>
            <p:ph idx="1"/>
          </p:nvPr>
        </p:nvSpPr>
        <p:spPr>
          <a:xfrm>
            <a:off x="677334" y="1782306"/>
            <a:ext cx="8596668" cy="3145296"/>
          </a:xfrm>
        </p:spPr>
        <p:txBody>
          <a:bodyPr>
            <a:normAutofit fontScale="92500"/>
          </a:bodyPr>
          <a:lstStyle/>
          <a:p>
            <a:r>
              <a:rPr lang="en-GB" sz="2400" dirty="0"/>
              <a:t>How this course can support you housing career</a:t>
            </a:r>
          </a:p>
          <a:p>
            <a:r>
              <a:rPr lang="en-GB" sz="2400" dirty="0"/>
              <a:t>An introduction to the course – what it covers and how it is set up</a:t>
            </a:r>
          </a:p>
          <a:p>
            <a:r>
              <a:rPr lang="en-GB" sz="2400" dirty="0"/>
              <a:t>Information about how the online learning sessions work</a:t>
            </a:r>
          </a:p>
          <a:p>
            <a:r>
              <a:rPr lang="en-GB" sz="2400" dirty="0"/>
              <a:t>Feedback from some of our recent learners</a:t>
            </a:r>
          </a:p>
          <a:p>
            <a:r>
              <a:rPr lang="en-GB" sz="2400" dirty="0"/>
              <a:t>A chance for your to ask questions</a:t>
            </a:r>
          </a:p>
        </p:txBody>
      </p:sp>
    </p:spTree>
    <p:extLst>
      <p:ext uri="{BB962C8B-B14F-4D97-AF65-F5344CB8AC3E}">
        <p14:creationId xmlns:p14="http://schemas.microsoft.com/office/powerpoint/2010/main" val="369874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F53B-E781-8544-C837-BD1A609A8C78}"/>
              </a:ext>
            </a:extLst>
          </p:cNvPr>
          <p:cNvSpPr>
            <a:spLocks noGrp="1"/>
          </p:cNvSpPr>
          <p:nvPr>
            <p:ph type="title"/>
          </p:nvPr>
        </p:nvSpPr>
        <p:spPr>
          <a:xfrm>
            <a:off x="677333" y="340964"/>
            <a:ext cx="10031995" cy="1146874"/>
          </a:xfrm>
        </p:spPr>
        <p:txBody>
          <a:bodyPr>
            <a:normAutofit fontScale="90000"/>
          </a:bodyPr>
          <a:lstStyle/>
          <a:p>
            <a:r>
              <a:rPr lang="en-GB" dirty="0">
                <a:solidFill>
                  <a:schemeClr val="tx1"/>
                </a:solidFill>
              </a:rPr>
              <a:t>How it supports your housing career</a:t>
            </a:r>
          </a:p>
        </p:txBody>
      </p:sp>
      <p:sp>
        <p:nvSpPr>
          <p:cNvPr id="3" name="Content Placeholder 2">
            <a:extLst>
              <a:ext uri="{FF2B5EF4-FFF2-40B4-BE49-F238E27FC236}">
                <a16:creationId xmlns:a16="http://schemas.microsoft.com/office/drawing/2014/main" id="{FF42281B-C69A-59AC-A170-65D2FB509A0D}"/>
              </a:ext>
            </a:extLst>
          </p:cNvPr>
          <p:cNvSpPr>
            <a:spLocks noGrp="1"/>
          </p:cNvSpPr>
          <p:nvPr>
            <p:ph idx="1"/>
          </p:nvPr>
        </p:nvSpPr>
        <p:spPr>
          <a:xfrm>
            <a:off x="677333" y="1611824"/>
            <a:ext cx="9443059" cy="3983064"/>
          </a:xfrm>
        </p:spPr>
        <p:txBody>
          <a:bodyPr>
            <a:normAutofit fontScale="77500" lnSpcReduction="20000"/>
          </a:bodyPr>
          <a:lstStyle/>
          <a:p>
            <a:r>
              <a:rPr lang="en-GB" sz="2600" dirty="0"/>
              <a:t>for people new to the field, it provides an introduction to the principles, requirements and models of good tenant and community engagement practice.</a:t>
            </a:r>
          </a:p>
          <a:p>
            <a:r>
              <a:rPr lang="en-GB" sz="2600" dirty="0"/>
              <a:t>For those developing their career, or refreshing long-term practice, It provides An opportunity to reflect on what works well and what might be improved in your own group or organisation. </a:t>
            </a:r>
          </a:p>
          <a:p>
            <a:r>
              <a:rPr lang="en-GB" sz="2600" dirty="0"/>
              <a:t>Supports wider engagement across a whole range of housing roles</a:t>
            </a:r>
          </a:p>
          <a:p>
            <a:r>
              <a:rPr lang="en-GB" sz="2600" dirty="0"/>
              <a:t>a chance to learn more about what other organisations are doing and to share practice and experience, and</a:t>
            </a:r>
          </a:p>
          <a:p>
            <a:r>
              <a:rPr lang="en-GB" sz="2600" dirty="0"/>
              <a:t> recognised qualification for staff or tenant volunteers</a:t>
            </a:r>
          </a:p>
          <a:p>
            <a:pPr marL="457200" lvl="1" indent="0">
              <a:buNone/>
            </a:pPr>
            <a:endParaRPr lang="en-GB" sz="2200" dirty="0"/>
          </a:p>
          <a:p>
            <a:pPr marL="0" indent="0">
              <a:buNone/>
            </a:pPr>
            <a:endParaRPr lang="en-GB" sz="2200" dirty="0"/>
          </a:p>
          <a:p>
            <a:pPr marL="457200" lvl="1" indent="0">
              <a:buNone/>
            </a:pPr>
            <a:endParaRPr lang="en-GB" sz="2000" dirty="0"/>
          </a:p>
        </p:txBody>
      </p:sp>
    </p:spTree>
    <p:extLst>
      <p:ext uri="{BB962C8B-B14F-4D97-AF65-F5344CB8AC3E}">
        <p14:creationId xmlns:p14="http://schemas.microsoft.com/office/powerpoint/2010/main" val="1631443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942A-A823-5AED-5CA3-35A23ABFF348}"/>
              </a:ext>
            </a:extLst>
          </p:cNvPr>
          <p:cNvSpPr>
            <a:spLocks noGrp="1"/>
          </p:cNvSpPr>
          <p:nvPr>
            <p:ph type="title"/>
          </p:nvPr>
        </p:nvSpPr>
        <p:spPr/>
        <p:txBody>
          <a:bodyPr/>
          <a:lstStyle/>
          <a:p>
            <a:r>
              <a:rPr lang="en-GB" dirty="0">
                <a:solidFill>
                  <a:schemeClr val="tx1"/>
                </a:solidFill>
              </a:rPr>
              <a:t>Why students have joined</a:t>
            </a:r>
          </a:p>
        </p:txBody>
      </p:sp>
      <p:sp>
        <p:nvSpPr>
          <p:cNvPr id="3" name="Content Placeholder 2">
            <a:extLst>
              <a:ext uri="{FF2B5EF4-FFF2-40B4-BE49-F238E27FC236}">
                <a16:creationId xmlns:a16="http://schemas.microsoft.com/office/drawing/2014/main" id="{A5887C9B-3035-BDA3-4134-89E45D9D7DBD}"/>
              </a:ext>
            </a:extLst>
          </p:cNvPr>
          <p:cNvSpPr>
            <a:spLocks noGrp="1"/>
          </p:cNvSpPr>
          <p:nvPr>
            <p:ph sz="quarter" idx="13"/>
          </p:nvPr>
        </p:nvSpPr>
        <p:spPr>
          <a:xfrm>
            <a:off x="685800" y="1843940"/>
            <a:ext cx="5088714" cy="3530645"/>
          </a:xfrm>
        </p:spPr>
        <p:txBody>
          <a:bodyPr>
            <a:normAutofit fontScale="92500"/>
          </a:bodyPr>
          <a:lstStyle/>
          <a:p>
            <a:r>
              <a:rPr lang="en-GB" dirty="0"/>
              <a:t>Nearly 50 successful participants to date</a:t>
            </a:r>
          </a:p>
          <a:p>
            <a:r>
              <a:rPr lang="en-GB" dirty="0"/>
              <a:t>Better understanding of practice</a:t>
            </a:r>
          </a:p>
          <a:p>
            <a:r>
              <a:rPr lang="en-GB" dirty="0"/>
              <a:t>New ideas</a:t>
            </a:r>
          </a:p>
          <a:p>
            <a:r>
              <a:rPr lang="en-GB" dirty="0"/>
              <a:t>Improve / refresh practice</a:t>
            </a:r>
          </a:p>
          <a:p>
            <a:r>
              <a:rPr lang="en-GB" dirty="0"/>
              <a:t>Improve confidence</a:t>
            </a:r>
          </a:p>
          <a:p>
            <a:r>
              <a:rPr lang="en-GB" dirty="0"/>
              <a:t>Know how to evaluate </a:t>
            </a:r>
            <a:r>
              <a:rPr lang="en-GB" dirty="0" err="1"/>
              <a:t>tp</a:t>
            </a:r>
            <a:r>
              <a:rPr lang="en-GB" dirty="0"/>
              <a:t> success</a:t>
            </a:r>
          </a:p>
          <a:p>
            <a:r>
              <a:rPr lang="en-GB" dirty="0"/>
              <a:t>Support others to complete it</a:t>
            </a:r>
          </a:p>
          <a:p>
            <a:endParaRPr lang="en-GB" dirty="0"/>
          </a:p>
          <a:p>
            <a:endParaRPr lang="en-GB" dirty="0"/>
          </a:p>
          <a:p>
            <a:endParaRPr lang="en-GB" dirty="0"/>
          </a:p>
        </p:txBody>
      </p:sp>
      <p:pic>
        <p:nvPicPr>
          <p:cNvPr id="6" name="Content Placeholder 5">
            <a:extLst>
              <a:ext uri="{FF2B5EF4-FFF2-40B4-BE49-F238E27FC236}">
                <a16:creationId xmlns:a16="http://schemas.microsoft.com/office/drawing/2014/main" id="{BD03948D-E8C0-8700-35FA-E85210202764}"/>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774514" y="1876320"/>
            <a:ext cx="5245151" cy="3498956"/>
          </a:xfrm>
        </p:spPr>
      </p:pic>
    </p:spTree>
    <p:extLst>
      <p:ext uri="{BB962C8B-B14F-4D97-AF65-F5344CB8AC3E}">
        <p14:creationId xmlns:p14="http://schemas.microsoft.com/office/powerpoint/2010/main" val="1729490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8D1A2-2045-45FF-BB38-168ADF5BB294}"/>
              </a:ext>
            </a:extLst>
          </p:cNvPr>
          <p:cNvSpPr>
            <a:spLocks noGrp="1"/>
          </p:cNvSpPr>
          <p:nvPr>
            <p:ph type="title"/>
          </p:nvPr>
        </p:nvSpPr>
        <p:spPr>
          <a:xfrm>
            <a:off x="677334" y="474562"/>
            <a:ext cx="8596668" cy="694481"/>
          </a:xfrm>
        </p:spPr>
        <p:txBody>
          <a:bodyPr>
            <a:normAutofit fontScale="90000"/>
          </a:bodyPr>
          <a:lstStyle/>
          <a:p>
            <a:r>
              <a:rPr lang="en-GB" sz="4400" dirty="0">
                <a:solidFill>
                  <a:schemeClr val="tx1"/>
                </a:solidFill>
              </a:rPr>
              <a:t>Delivery Partnership</a:t>
            </a:r>
          </a:p>
        </p:txBody>
      </p:sp>
      <p:sp>
        <p:nvSpPr>
          <p:cNvPr id="6" name="Content Placeholder 5">
            <a:extLst>
              <a:ext uri="{FF2B5EF4-FFF2-40B4-BE49-F238E27FC236}">
                <a16:creationId xmlns:a16="http://schemas.microsoft.com/office/drawing/2014/main" id="{A734B428-D4BA-A1BC-72FE-C41C176E9622}"/>
              </a:ext>
            </a:extLst>
          </p:cNvPr>
          <p:cNvSpPr>
            <a:spLocks noGrp="1"/>
          </p:cNvSpPr>
          <p:nvPr>
            <p:ph sz="half" idx="1"/>
          </p:nvPr>
        </p:nvSpPr>
        <p:spPr>
          <a:xfrm>
            <a:off x="677334" y="1169043"/>
            <a:ext cx="8293047" cy="4611825"/>
          </a:xfrm>
        </p:spPr>
        <p:txBody>
          <a:bodyPr>
            <a:normAutofit fontScale="32500" lnSpcReduction="20000"/>
          </a:bodyPr>
          <a:lstStyle/>
          <a:p>
            <a:pPr>
              <a:buFont typeface="Wingdings" pitchFamily="2" charset="2"/>
              <a:buChar char="q"/>
            </a:pPr>
            <a:r>
              <a:rPr lang="en-GB" sz="7400" b="1" dirty="0"/>
              <a:t>Supporting Communities </a:t>
            </a:r>
            <a:r>
              <a:rPr lang="en-GB" sz="7400" dirty="0"/>
              <a:t>(our sister organisation in Northern Ireland) </a:t>
            </a:r>
          </a:p>
          <a:p>
            <a:pPr marL="800100" lvl="1" indent="-342900">
              <a:buFont typeface="Arial" panose="020B0604020202020204" pitchFamily="34" charset="0"/>
              <a:buChar char="•"/>
            </a:pPr>
            <a:r>
              <a:rPr lang="en-GB" sz="7200" dirty="0"/>
              <a:t>created the original course</a:t>
            </a:r>
          </a:p>
          <a:p>
            <a:pPr>
              <a:buFont typeface="Wingdings" panose="05000000000000000000" pitchFamily="2" charset="2"/>
              <a:buChar char="q"/>
            </a:pPr>
            <a:r>
              <a:rPr lang="en-GB" sz="7200" dirty="0"/>
              <a:t> </a:t>
            </a:r>
            <a:r>
              <a:rPr lang="en-GB" sz="7200" b="1" dirty="0"/>
              <a:t>TPAS Scotland </a:t>
            </a:r>
          </a:p>
          <a:p>
            <a:pPr marL="800100" lvl="1" indent="-342900">
              <a:buFont typeface="Arial" panose="020B0604020202020204" pitchFamily="34" charset="0"/>
              <a:buChar char="•"/>
            </a:pPr>
            <a:r>
              <a:rPr lang="en-GB" sz="7200" dirty="0"/>
              <a:t>delivers the course, designed to meet the Scottish context</a:t>
            </a:r>
          </a:p>
          <a:p>
            <a:pPr>
              <a:buFont typeface="Wingdings" panose="05000000000000000000" pitchFamily="2" charset="2"/>
              <a:buChar char="q"/>
            </a:pPr>
            <a:r>
              <a:rPr lang="en-GB" sz="7200" b="1" dirty="0"/>
              <a:t>Open College Network </a:t>
            </a:r>
            <a:r>
              <a:rPr lang="en-GB" sz="7200" dirty="0"/>
              <a:t>– Northern Ireland </a:t>
            </a:r>
          </a:p>
          <a:p>
            <a:pPr marL="800100" lvl="1" indent="-342900">
              <a:buFont typeface="Arial" panose="020B0604020202020204" pitchFamily="34" charset="0"/>
              <a:buChar char="•"/>
            </a:pPr>
            <a:r>
              <a:rPr lang="en-GB" sz="7200" dirty="0"/>
              <a:t>accredits the course so that you get a nationally-recognised qualification (= SVQ 2 / Nat 5 level)</a:t>
            </a:r>
          </a:p>
          <a:p>
            <a:pPr marL="800100" lvl="1" indent="-342900">
              <a:buFont typeface="Arial" panose="020B0604020202020204" pitchFamily="34" charset="0"/>
              <a:buChar char="•"/>
            </a:pPr>
            <a:r>
              <a:rPr lang="en-GB" sz="7200" dirty="0"/>
              <a:t>awards the certificate </a:t>
            </a:r>
          </a:p>
          <a:p>
            <a:endParaRPr lang="en-GB" dirty="0"/>
          </a:p>
        </p:txBody>
      </p:sp>
      <p:pic>
        <p:nvPicPr>
          <p:cNvPr id="10" name="Picture 6" descr="OCNNI on Twitter: &quot;It was great to be part of the @OrtusBusiness 30 ...">
            <a:extLst>
              <a:ext uri="{FF2B5EF4-FFF2-40B4-BE49-F238E27FC236}">
                <a16:creationId xmlns:a16="http://schemas.microsoft.com/office/drawing/2014/main" id="{2DD257F0-A030-34AF-7C7C-7B0F32277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1946" y="2590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9DF242A-6E15-E9A0-8C65-0AC2F265CBF2}"/>
              </a:ext>
            </a:extLst>
          </p:cNvPr>
          <p:cNvPicPr>
            <a:picLocks noChangeAspect="1"/>
          </p:cNvPicPr>
          <p:nvPr/>
        </p:nvPicPr>
        <p:blipFill>
          <a:blip r:embed="rId4"/>
          <a:stretch>
            <a:fillRect/>
          </a:stretch>
        </p:blipFill>
        <p:spPr>
          <a:xfrm>
            <a:off x="8663087" y="872566"/>
            <a:ext cx="3198471" cy="1370994"/>
          </a:xfrm>
          <a:prstGeom prst="rect">
            <a:avLst/>
          </a:prstGeom>
        </p:spPr>
      </p:pic>
      <p:pic>
        <p:nvPicPr>
          <p:cNvPr id="13" name="Picture 12">
            <a:extLst>
              <a:ext uri="{FF2B5EF4-FFF2-40B4-BE49-F238E27FC236}">
                <a16:creationId xmlns:a16="http://schemas.microsoft.com/office/drawing/2014/main" id="{E84509D5-15FB-12FE-3D54-E4B7AA55D008}"/>
              </a:ext>
            </a:extLst>
          </p:cNvPr>
          <p:cNvPicPr>
            <a:picLocks noChangeAspect="1"/>
          </p:cNvPicPr>
          <p:nvPr/>
        </p:nvPicPr>
        <p:blipFill>
          <a:blip r:embed="rId5"/>
          <a:stretch>
            <a:fillRect/>
          </a:stretch>
        </p:blipFill>
        <p:spPr>
          <a:xfrm>
            <a:off x="8970381" y="4582737"/>
            <a:ext cx="2891177" cy="1800701"/>
          </a:xfrm>
          <a:prstGeom prst="rect">
            <a:avLst/>
          </a:prstGeom>
        </p:spPr>
      </p:pic>
    </p:spTree>
    <p:extLst>
      <p:ext uri="{BB962C8B-B14F-4D97-AF65-F5344CB8AC3E}">
        <p14:creationId xmlns:p14="http://schemas.microsoft.com/office/powerpoint/2010/main" val="133292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FAD5-9065-682A-F67B-98D44FF640D2}"/>
              </a:ext>
            </a:extLst>
          </p:cNvPr>
          <p:cNvSpPr>
            <a:spLocks noGrp="1"/>
          </p:cNvSpPr>
          <p:nvPr>
            <p:ph type="title"/>
          </p:nvPr>
        </p:nvSpPr>
        <p:spPr>
          <a:xfrm>
            <a:off x="677334" y="609600"/>
            <a:ext cx="8596668" cy="847241"/>
          </a:xfrm>
        </p:spPr>
        <p:txBody>
          <a:bodyPr>
            <a:normAutofit fontScale="90000"/>
          </a:bodyPr>
          <a:lstStyle/>
          <a:p>
            <a:r>
              <a:rPr lang="en-GB" dirty="0">
                <a:solidFill>
                  <a:schemeClr val="tx1"/>
                </a:solidFill>
              </a:rPr>
              <a:t>The Four Learning Objectives</a:t>
            </a:r>
          </a:p>
        </p:txBody>
      </p:sp>
      <p:sp>
        <p:nvSpPr>
          <p:cNvPr id="3" name="Content Placeholder 2">
            <a:extLst>
              <a:ext uri="{FF2B5EF4-FFF2-40B4-BE49-F238E27FC236}">
                <a16:creationId xmlns:a16="http://schemas.microsoft.com/office/drawing/2014/main" id="{F88403E0-705F-33AD-11C2-0B1787323B01}"/>
              </a:ext>
            </a:extLst>
          </p:cNvPr>
          <p:cNvSpPr>
            <a:spLocks noGrp="1"/>
          </p:cNvSpPr>
          <p:nvPr>
            <p:ph idx="1"/>
          </p:nvPr>
        </p:nvSpPr>
        <p:spPr>
          <a:xfrm>
            <a:off x="677334" y="1611824"/>
            <a:ext cx="9675534" cy="4091551"/>
          </a:xfrm>
        </p:spPr>
        <p:txBody>
          <a:bodyPr>
            <a:normAutofit fontScale="92500" lnSpcReduction="10000"/>
          </a:bodyPr>
          <a:lstStyle/>
          <a:p>
            <a:r>
              <a:rPr lang="en-GB" sz="2800" dirty="0"/>
              <a:t>Understand tenant participation.</a:t>
            </a:r>
          </a:p>
          <a:p>
            <a:r>
              <a:rPr lang="en-GB" sz="2800" dirty="0"/>
              <a:t>Understand different approaches to tenant participation, and the governance requirements of community organisations.</a:t>
            </a:r>
          </a:p>
          <a:p>
            <a:r>
              <a:rPr lang="en-GB" sz="2800" dirty="0"/>
              <a:t>Understand community development and community capacity.</a:t>
            </a:r>
          </a:p>
          <a:p>
            <a:r>
              <a:rPr lang="en-GB" sz="2800" dirty="0"/>
              <a:t>Understand the links between tenant participation and community development.</a:t>
            </a:r>
          </a:p>
          <a:p>
            <a:endParaRPr lang="en-GB" dirty="0"/>
          </a:p>
        </p:txBody>
      </p:sp>
    </p:spTree>
    <p:extLst>
      <p:ext uri="{BB962C8B-B14F-4D97-AF65-F5344CB8AC3E}">
        <p14:creationId xmlns:p14="http://schemas.microsoft.com/office/powerpoint/2010/main" val="232923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DE90-46F0-2C6A-783F-B6DC0BF6CC41}"/>
              </a:ext>
            </a:extLst>
          </p:cNvPr>
          <p:cNvSpPr>
            <a:spLocks noGrp="1"/>
          </p:cNvSpPr>
          <p:nvPr>
            <p:ph type="title"/>
          </p:nvPr>
        </p:nvSpPr>
        <p:spPr>
          <a:xfrm>
            <a:off x="677334" y="609600"/>
            <a:ext cx="8596668" cy="754251"/>
          </a:xfrm>
        </p:spPr>
        <p:txBody>
          <a:bodyPr>
            <a:normAutofit fontScale="90000"/>
          </a:bodyPr>
          <a:lstStyle/>
          <a:p>
            <a:r>
              <a:rPr lang="en-GB" dirty="0">
                <a:solidFill>
                  <a:schemeClr val="tx1"/>
                </a:solidFill>
              </a:rPr>
              <a:t>A Different Way of Learning</a:t>
            </a:r>
          </a:p>
        </p:txBody>
      </p:sp>
      <p:sp>
        <p:nvSpPr>
          <p:cNvPr id="3" name="Content Placeholder 2">
            <a:extLst>
              <a:ext uri="{FF2B5EF4-FFF2-40B4-BE49-F238E27FC236}">
                <a16:creationId xmlns:a16="http://schemas.microsoft.com/office/drawing/2014/main" id="{21834AA4-340D-C33C-0549-D7B70ADDB94B}"/>
              </a:ext>
            </a:extLst>
          </p:cNvPr>
          <p:cNvSpPr>
            <a:spLocks noGrp="1"/>
          </p:cNvSpPr>
          <p:nvPr>
            <p:ph idx="1"/>
          </p:nvPr>
        </p:nvSpPr>
        <p:spPr>
          <a:xfrm>
            <a:off x="677333" y="1363851"/>
            <a:ext cx="10047493" cy="4122549"/>
          </a:xfrm>
        </p:spPr>
        <p:txBody>
          <a:bodyPr>
            <a:noAutofit/>
          </a:bodyPr>
          <a:lstStyle/>
          <a:p>
            <a:r>
              <a:rPr lang="en-GB" sz="1800" dirty="0"/>
              <a:t>The course is delivered through an online platform, called ‘Ambition’</a:t>
            </a:r>
          </a:p>
          <a:p>
            <a:r>
              <a:rPr lang="en-GB" sz="1800" dirty="0"/>
              <a:t>We provide all the materials you need, including</a:t>
            </a:r>
          </a:p>
          <a:p>
            <a:pPr lvl="1"/>
            <a:r>
              <a:rPr lang="en-GB" dirty="0"/>
              <a:t>Written material, quizzes, handouts, presentations and case studies</a:t>
            </a:r>
          </a:p>
          <a:p>
            <a:r>
              <a:rPr lang="en-GB" sz="1800" dirty="0"/>
              <a:t>You will have a short assessment to complete at the end of each section, based on what you have learned</a:t>
            </a:r>
          </a:p>
          <a:p>
            <a:r>
              <a:rPr lang="en-GB" sz="1800" dirty="0"/>
              <a:t>Your learning is ‘self-directed’. So you don’t have classes to attend. You work through the materials and learning exercises at a pace and at times that suit you and wherever you are.</a:t>
            </a:r>
          </a:p>
          <a:p>
            <a:r>
              <a:rPr lang="en-GB" sz="1800" dirty="0"/>
              <a:t>customised in-house delivery can  also be an option for organisations who want groups to learn together</a:t>
            </a:r>
          </a:p>
        </p:txBody>
      </p:sp>
    </p:spTree>
    <p:extLst>
      <p:ext uri="{BB962C8B-B14F-4D97-AF65-F5344CB8AC3E}">
        <p14:creationId xmlns:p14="http://schemas.microsoft.com/office/powerpoint/2010/main" val="13585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FB92E7-E203-5A3F-95E4-E069EC2256AA}"/>
              </a:ext>
            </a:extLst>
          </p:cNvPr>
          <p:cNvSpPr>
            <a:spLocks noGrp="1"/>
          </p:cNvSpPr>
          <p:nvPr>
            <p:ph type="title"/>
          </p:nvPr>
        </p:nvSpPr>
        <p:spPr>
          <a:xfrm>
            <a:off x="685801" y="685801"/>
            <a:ext cx="10396882" cy="957020"/>
          </a:xfrm>
        </p:spPr>
        <p:txBody>
          <a:bodyPr/>
          <a:lstStyle/>
          <a:p>
            <a:r>
              <a:rPr lang="en-GB" dirty="0">
                <a:solidFill>
                  <a:schemeClr val="tx1"/>
                </a:solidFill>
              </a:rPr>
              <a:t>Support for students</a:t>
            </a:r>
          </a:p>
        </p:txBody>
      </p:sp>
      <p:sp>
        <p:nvSpPr>
          <p:cNvPr id="3" name="Content Placeholder 2">
            <a:extLst>
              <a:ext uri="{FF2B5EF4-FFF2-40B4-BE49-F238E27FC236}">
                <a16:creationId xmlns:a16="http://schemas.microsoft.com/office/drawing/2014/main" id="{39C03710-1D3F-835A-1208-1749C9EC404B}"/>
              </a:ext>
            </a:extLst>
          </p:cNvPr>
          <p:cNvSpPr>
            <a:spLocks noGrp="1"/>
          </p:cNvSpPr>
          <p:nvPr>
            <p:ph sz="quarter" idx="13"/>
          </p:nvPr>
        </p:nvSpPr>
        <p:spPr>
          <a:xfrm>
            <a:off x="685801" y="685802"/>
            <a:ext cx="10394707" cy="5653006"/>
          </a:xfrm>
        </p:spPr>
        <p:txBody>
          <a:bodyPr>
            <a:noAutofit/>
          </a:bodyPr>
          <a:lstStyle/>
          <a:p>
            <a:r>
              <a:rPr lang="en-GB" dirty="0"/>
              <a:t>TPAS will help you by holding online group sessions, keeping n touch by email or online chats if you are struggling, reminding you about target dates for assessed exercises, and giving you feedback on your work as you go along. </a:t>
            </a:r>
          </a:p>
          <a:p>
            <a:r>
              <a:rPr lang="en-GB" dirty="0"/>
              <a:t>Regular ‘drop-in’ sessions for students to chat to me or each other about the course and what they are learning.</a:t>
            </a:r>
          </a:p>
          <a:p>
            <a:r>
              <a:rPr lang="en-GB" dirty="0"/>
              <a:t>Individual calls and emails on a 1:1 basis for anyone who needs them.</a:t>
            </a:r>
          </a:p>
          <a:p>
            <a:r>
              <a:rPr lang="en-GB" sz="2000" dirty="0"/>
              <a:t>There are accessibility features built in</a:t>
            </a:r>
            <a:r>
              <a:rPr lang="en-GB" dirty="0"/>
              <a:t>.</a:t>
            </a:r>
            <a:endParaRPr lang="en-GB" sz="2000" dirty="0"/>
          </a:p>
        </p:txBody>
      </p:sp>
    </p:spTree>
    <p:extLst>
      <p:ext uri="{BB962C8B-B14F-4D97-AF65-F5344CB8AC3E}">
        <p14:creationId xmlns:p14="http://schemas.microsoft.com/office/powerpoint/2010/main" val="3323608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A573-E5FF-0449-F126-2BAA9CC1D54F}"/>
              </a:ext>
            </a:extLst>
          </p:cNvPr>
          <p:cNvSpPr>
            <a:spLocks noGrp="1"/>
          </p:cNvSpPr>
          <p:nvPr>
            <p:ph type="title"/>
          </p:nvPr>
        </p:nvSpPr>
        <p:spPr>
          <a:xfrm>
            <a:off x="677334" y="345429"/>
            <a:ext cx="8596668" cy="1320800"/>
          </a:xfrm>
        </p:spPr>
        <p:txBody>
          <a:bodyPr/>
          <a:lstStyle/>
          <a:p>
            <a:r>
              <a:rPr lang="en-GB" dirty="0">
                <a:solidFill>
                  <a:schemeClr val="tx1"/>
                </a:solidFill>
              </a:rPr>
              <a:t>What our Learners Say:</a:t>
            </a:r>
          </a:p>
        </p:txBody>
      </p:sp>
      <p:sp>
        <p:nvSpPr>
          <p:cNvPr id="8" name="Content Placeholder 7">
            <a:extLst>
              <a:ext uri="{FF2B5EF4-FFF2-40B4-BE49-F238E27FC236}">
                <a16:creationId xmlns:a16="http://schemas.microsoft.com/office/drawing/2014/main" id="{7BDEB075-2FB0-58F6-2A2F-80DDD13C5B45}"/>
              </a:ext>
            </a:extLst>
          </p:cNvPr>
          <p:cNvSpPr>
            <a:spLocks noGrp="1"/>
          </p:cNvSpPr>
          <p:nvPr>
            <p:ph idx="1"/>
          </p:nvPr>
        </p:nvSpPr>
        <p:spPr>
          <a:xfrm>
            <a:off x="96560" y="1239864"/>
            <a:ext cx="9177442" cy="5253925"/>
          </a:xfrm>
        </p:spPr>
        <p:txBody>
          <a:bodyPr/>
          <a:lstStyle/>
          <a:p>
            <a:pPr marL="0" indent="0">
              <a:buNone/>
            </a:pPr>
            <a:r>
              <a:rPr lang="en-GB" dirty="0"/>
              <a:t> </a:t>
            </a:r>
          </a:p>
        </p:txBody>
      </p:sp>
      <p:sp>
        <p:nvSpPr>
          <p:cNvPr id="5" name="Rectangle 1">
            <a:extLst>
              <a:ext uri="{FF2B5EF4-FFF2-40B4-BE49-F238E27FC236}">
                <a16:creationId xmlns:a16="http://schemas.microsoft.com/office/drawing/2014/main" id="{565C8463-0D5A-1EC7-87BF-F82DC76DE5A3}"/>
              </a:ext>
            </a:extLst>
          </p:cNvPr>
          <p:cNvSpPr>
            <a:spLocks noChangeArrowheads="1"/>
          </p:cNvSpPr>
          <p:nvPr/>
        </p:nvSpPr>
        <p:spPr bwMode="auto">
          <a:xfrm>
            <a:off x="-619932" y="-190629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ardrop 5">
            <a:extLst>
              <a:ext uri="{FF2B5EF4-FFF2-40B4-BE49-F238E27FC236}">
                <a16:creationId xmlns:a16="http://schemas.microsoft.com/office/drawing/2014/main" id="{C3DFF871-6FB3-8372-A951-FB1523BFEC7E}"/>
              </a:ext>
            </a:extLst>
          </p:cNvPr>
          <p:cNvSpPr/>
          <p:nvPr/>
        </p:nvSpPr>
        <p:spPr>
          <a:xfrm>
            <a:off x="162663" y="1628456"/>
            <a:ext cx="3378630" cy="1750456"/>
          </a:xfrm>
          <a:prstGeom prst="teardrop">
            <a:avLst>
              <a:gd name="adj" fmla="val 1192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r>
              <a:rPr lang="en-GB" dirty="0">
                <a:solidFill>
                  <a:schemeClr val="tx1"/>
                </a:solidFill>
                <a:effectLst/>
              </a:rPr>
              <a:t>I felt the information that was given was good for my job role, especially as I am new to the role.</a:t>
            </a:r>
          </a:p>
        </p:txBody>
      </p:sp>
      <p:sp>
        <p:nvSpPr>
          <p:cNvPr id="9" name="Teardrop 8">
            <a:extLst>
              <a:ext uri="{FF2B5EF4-FFF2-40B4-BE49-F238E27FC236}">
                <a16:creationId xmlns:a16="http://schemas.microsoft.com/office/drawing/2014/main" id="{38E94748-0515-90B2-9236-411324B1021A}"/>
              </a:ext>
            </a:extLst>
          </p:cNvPr>
          <p:cNvSpPr/>
          <p:nvPr/>
        </p:nvSpPr>
        <p:spPr>
          <a:xfrm flipH="1">
            <a:off x="4685281" y="1570265"/>
            <a:ext cx="3378632" cy="1320800"/>
          </a:xfrm>
          <a:prstGeom prst="teardrop">
            <a:avLst>
              <a:gd name="adj" fmla="val 12283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fontAlgn="t"/>
            <a:r>
              <a:rPr lang="en-GB" dirty="0">
                <a:solidFill>
                  <a:schemeClr val="tx1"/>
                </a:solidFill>
                <a:effectLst/>
              </a:rPr>
              <a:t>Very informative and made you evaluate how and what you do </a:t>
            </a:r>
          </a:p>
        </p:txBody>
      </p:sp>
      <p:sp>
        <p:nvSpPr>
          <p:cNvPr id="12" name="Teardrop 11">
            <a:extLst>
              <a:ext uri="{FF2B5EF4-FFF2-40B4-BE49-F238E27FC236}">
                <a16:creationId xmlns:a16="http://schemas.microsoft.com/office/drawing/2014/main" id="{E4FB1A4A-505D-4992-B1D8-F00562BB2841}"/>
              </a:ext>
            </a:extLst>
          </p:cNvPr>
          <p:cNvSpPr/>
          <p:nvPr/>
        </p:nvSpPr>
        <p:spPr>
          <a:xfrm flipH="1">
            <a:off x="7134973" y="2912004"/>
            <a:ext cx="3722149" cy="1750452"/>
          </a:xfrm>
          <a:prstGeom prst="teardrop">
            <a:avLst>
              <a:gd name="adj" fmla="val 123315"/>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b="0" i="0" u="none" strike="noStrike" dirty="0">
                <a:solidFill>
                  <a:srgbClr val="222222"/>
                </a:solidFill>
                <a:effectLst/>
                <a:latin typeface="Roboto" panose="02000000000000000000" pitchFamily="2" charset="0"/>
              </a:rPr>
              <a:t>I will have a bit more understanding of what makes effective community groups and also the role they play in the community. </a:t>
            </a:r>
            <a:endParaRPr lang="en-GB" dirty="0"/>
          </a:p>
        </p:txBody>
      </p:sp>
      <p:sp>
        <p:nvSpPr>
          <p:cNvPr id="13" name="Teardrop 12">
            <a:extLst>
              <a:ext uri="{FF2B5EF4-FFF2-40B4-BE49-F238E27FC236}">
                <a16:creationId xmlns:a16="http://schemas.microsoft.com/office/drawing/2014/main" id="{0BB001A4-4854-F72B-799D-AB0AA3EDA1A9}"/>
              </a:ext>
            </a:extLst>
          </p:cNvPr>
          <p:cNvSpPr/>
          <p:nvPr/>
        </p:nvSpPr>
        <p:spPr>
          <a:xfrm>
            <a:off x="1290878" y="3305009"/>
            <a:ext cx="4656967" cy="1978940"/>
          </a:xfrm>
          <a:prstGeom prst="teardrop">
            <a:avLst>
              <a:gd name="adj" fmla="val 113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GB" b="0" i="0" u="none" strike="noStrike" dirty="0">
                <a:solidFill>
                  <a:srgbClr val="222222"/>
                </a:solidFill>
                <a:effectLst/>
                <a:latin typeface="Roboto" panose="02000000000000000000" pitchFamily="2" charset="0"/>
              </a:rPr>
              <a:t>I will be so much more aware of all the organisations and places who can work with the communities to make it better for all</a:t>
            </a:r>
            <a:endParaRPr lang="en-GB" dirty="0"/>
          </a:p>
        </p:txBody>
      </p:sp>
      <p:sp>
        <p:nvSpPr>
          <p:cNvPr id="14" name="Teardrop 13">
            <a:extLst>
              <a:ext uri="{FF2B5EF4-FFF2-40B4-BE49-F238E27FC236}">
                <a16:creationId xmlns:a16="http://schemas.microsoft.com/office/drawing/2014/main" id="{5C023FD6-6370-ACD4-482C-AA57D251F3F1}"/>
              </a:ext>
            </a:extLst>
          </p:cNvPr>
          <p:cNvSpPr/>
          <p:nvPr/>
        </p:nvSpPr>
        <p:spPr>
          <a:xfrm flipH="1">
            <a:off x="540576" y="5379787"/>
            <a:ext cx="4435092" cy="1332853"/>
          </a:xfrm>
          <a:prstGeom prst="teardrop">
            <a:avLst>
              <a:gd name="adj" fmla="val 1088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u="none" strike="noStrike" dirty="0">
                <a:solidFill>
                  <a:srgbClr val="222222"/>
                </a:solidFill>
                <a:effectLst/>
                <a:latin typeface="Roboto" panose="02000000000000000000" pitchFamily="2" charset="0"/>
              </a:rPr>
              <a:t>I have learned a lot about not only TP but also community work and charities and how it can all be linked</a:t>
            </a:r>
            <a:endParaRPr lang="en-GB" dirty="0"/>
          </a:p>
        </p:txBody>
      </p:sp>
      <p:sp>
        <p:nvSpPr>
          <p:cNvPr id="16" name="Rectangle 2">
            <a:extLst>
              <a:ext uri="{FF2B5EF4-FFF2-40B4-BE49-F238E27FC236}">
                <a16:creationId xmlns:a16="http://schemas.microsoft.com/office/drawing/2014/main" id="{94DBFE7A-CC1A-F45C-56C7-C5AE66754E11}"/>
              </a:ext>
            </a:extLst>
          </p:cNvPr>
          <p:cNvSpPr>
            <a:spLocks noChangeArrowheads="1"/>
          </p:cNvSpPr>
          <p:nvPr/>
        </p:nvSpPr>
        <p:spPr bwMode="auto">
          <a:xfrm>
            <a:off x="1046163" y="3917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ardrop 17">
            <a:extLst>
              <a:ext uri="{FF2B5EF4-FFF2-40B4-BE49-F238E27FC236}">
                <a16:creationId xmlns:a16="http://schemas.microsoft.com/office/drawing/2014/main" id="{BF8564FB-70EA-9C90-1E19-603D496632F6}"/>
              </a:ext>
            </a:extLst>
          </p:cNvPr>
          <p:cNvSpPr/>
          <p:nvPr/>
        </p:nvSpPr>
        <p:spPr>
          <a:xfrm>
            <a:off x="5220383" y="4991410"/>
            <a:ext cx="4053619" cy="1757285"/>
          </a:xfrm>
          <a:prstGeom prst="teardrop">
            <a:avLst>
              <a:gd name="adj" fmla="val 10881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0" i="0" u="none" strike="noStrike" dirty="0">
                <a:solidFill>
                  <a:srgbClr val="222222"/>
                </a:solidFill>
                <a:effectLst/>
                <a:latin typeface="Roboto" panose="02000000000000000000" pitchFamily="2" charset="0"/>
              </a:rPr>
              <a:t>I will remember the capacity building, this can sometimes be forgotten or left when concentrating on current issues and projects</a:t>
            </a:r>
            <a:endParaRPr lang="en-GB" dirty="0"/>
          </a:p>
        </p:txBody>
      </p:sp>
      <p:sp>
        <p:nvSpPr>
          <p:cNvPr id="20" name="TextBox 19">
            <a:extLst>
              <a:ext uri="{FF2B5EF4-FFF2-40B4-BE49-F238E27FC236}">
                <a16:creationId xmlns:a16="http://schemas.microsoft.com/office/drawing/2014/main" id="{F3677122-A9CE-5D2B-4890-D13A49B6745F}"/>
              </a:ext>
            </a:extLst>
          </p:cNvPr>
          <p:cNvSpPr txBox="1"/>
          <p:nvPr/>
        </p:nvSpPr>
        <p:spPr>
          <a:xfrm>
            <a:off x="4277532" y="2371241"/>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42699557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10130</TotalTime>
  <Words>1058</Words>
  <Application>Microsoft Macintosh PowerPoint</Application>
  <PresentationFormat>Widescreen</PresentationFormat>
  <Paragraphs>126</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Poppins</vt:lpstr>
      <vt:lpstr>Roboto</vt:lpstr>
      <vt:lpstr>Wingdings</vt:lpstr>
      <vt:lpstr>Main Event</vt:lpstr>
      <vt:lpstr>PowerPoint Presentation</vt:lpstr>
      <vt:lpstr>What I will cover today:</vt:lpstr>
      <vt:lpstr>How it supports your housing career</vt:lpstr>
      <vt:lpstr>Why students have joined</vt:lpstr>
      <vt:lpstr>Delivery Partnership</vt:lpstr>
      <vt:lpstr>The Four Learning Objectives</vt:lpstr>
      <vt:lpstr>A Different Way of Learning</vt:lpstr>
      <vt:lpstr>Support for students</vt:lpstr>
      <vt:lpstr>What our Learners Say:</vt:lpstr>
      <vt:lpstr>How the course has helped careers</vt:lpstr>
      <vt:lpstr>Key Dates</vt:lpstr>
      <vt:lpstr>Register Your Interest</vt:lpstr>
      <vt:lpstr>  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 Week</dc:title>
  <dc:creator>Tony Kelly</dc:creator>
  <cp:lastModifiedBy>Enquiries</cp:lastModifiedBy>
  <cp:revision>23</cp:revision>
  <cp:lastPrinted>2023-06-06T11:18:42Z</cp:lastPrinted>
  <dcterms:created xsi:type="dcterms:W3CDTF">2020-11-11T10:49:51Z</dcterms:created>
  <dcterms:modified xsi:type="dcterms:W3CDTF">2023-09-13T10:40:28Z</dcterms:modified>
</cp:coreProperties>
</file>