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7" r:id="rId2"/>
    <p:sldId id="378" r:id="rId3"/>
    <p:sldId id="369" r:id="rId4"/>
    <p:sldId id="370" r:id="rId5"/>
    <p:sldId id="380" r:id="rId6"/>
    <p:sldId id="381" r:id="rId7"/>
    <p:sldId id="387" r:id="rId8"/>
    <p:sldId id="379" r:id="rId9"/>
    <p:sldId id="382" r:id="rId10"/>
    <p:sldId id="383" r:id="rId11"/>
    <p:sldId id="385" r:id="rId12"/>
    <p:sldId id="386" r:id="rId13"/>
    <p:sldId id="393" r:id="rId14"/>
    <p:sldId id="384" r:id="rId15"/>
    <p:sldId id="368" r:id="rId16"/>
    <p:sldId id="278" r:id="rId17"/>
    <p:sldId id="389" r:id="rId18"/>
    <p:sldId id="392" r:id="rId19"/>
    <p:sldId id="388" r:id="rId20"/>
    <p:sldId id="372" r:id="rId21"/>
    <p:sldId id="390" r:id="rId22"/>
    <p:sldId id="391" r:id="rId23"/>
    <p:sldId id="3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16FF7-79FE-4E65-99E8-6E38F5B373B5}" v="2" dt="2022-06-08T15:04:37.615"/>
    <p1510:client id="{211F67F8-1314-4CD6-A24B-6A9B84F7F8EA}" v="352" dt="2022-06-08T14:34:28.381"/>
    <p1510:client id="{3347395F-8A91-4B60-87C2-E39CD6A3C51C}" v="1252" dt="2022-06-08T10:46:26.312"/>
    <p1510:client id="{382E2C24-5AB9-42E1-80E0-CFC4DCF25587}" v="1" dt="2022-06-05T18:37:59.637"/>
    <p1510:client id="{4A0D1B5C-5357-48D6-B157-AECF43E1389E}" v="772" dt="2022-06-07T14:13:39.302"/>
    <p1510:client id="{5059DD47-A289-4A2E-9768-B0BBF3D460E6}" v="1019" dt="2022-06-07T15:10:32.192"/>
    <p1510:client id="{5D6110A8-3CB0-4FF1-B825-2C8CC9801D1F}" v="1729" dt="2022-06-08T14:08:03.028"/>
    <p1510:client id="{63CE4E79-5714-490D-A9DB-A14053E4D05A}" v="1288" dt="2022-06-08T22:46:32.123"/>
    <p1510:client id="{950C8CD3-AB14-4F3A-8DFF-772E619D562F}" v="412" dt="2022-06-07T16:01:17.714"/>
    <p1510:client id="{9EEFBFD3-6EAE-4DBC-BE53-22D0906874C4}" v="257" dt="2022-06-07T13:31:26.321"/>
    <p1510:client id="{AFBACFE7-3A62-4101-83B4-163ECDA66968}" v="1784" dt="2022-06-08T15:59:13.368"/>
    <p1510:client id="{DA740058-FE66-404D-9583-E61AA67C2947}" v="5" dt="2022-06-09T06:46:23.687"/>
    <p1510:client id="{DEFC890C-3093-4D3D-892A-B94DDE873805}" v="3" dt="2022-06-05T18:55:43.203"/>
    <p1510:client id="{F9906212-72BD-4172-8B78-5B62E654F6CA}" v="535" dt="2022-06-07T13:06:43.396"/>
    <p1510:client id="{FA5612ED-B2C5-4487-9A2F-F3A75A36AB88}" v="1" dt="2022-06-08T11:19:16.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F4624-F2BE-460D-8CAA-A24EB193E5F5}" type="datetimeFigureOut">
              <a:rPr lang="en-GB" smtClean="0"/>
              <a:t>09/06/2022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7EF7C-C203-46D1-ABED-75959298CA40}" type="slidenum">
              <a:rPr lang="en-GB" smtClean="0"/>
              <a:t>‹#›</a:t>
            </a:fld>
            <a:endParaRPr lang="en-GB"/>
          </a:p>
        </p:txBody>
      </p:sp>
    </p:spTree>
    <p:extLst>
      <p:ext uri="{BB962C8B-B14F-4D97-AF65-F5344CB8AC3E}">
        <p14:creationId xmlns:p14="http://schemas.microsoft.com/office/powerpoint/2010/main" val="208000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3BD6626-6788-48C4-8B31-9933A39FC6E8}"/>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0FC23946-9E94-4B28-ABC3-61909A3948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22532" name="Slide Number Placeholder 3">
            <a:extLst>
              <a:ext uri="{FF2B5EF4-FFF2-40B4-BE49-F238E27FC236}">
                <a16:creationId xmlns:a16="http://schemas.microsoft.com/office/drawing/2014/main" id="{7CCEE905-1282-4FFB-BBD8-CA1732A911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8DD2A6A-24B5-45E3-8368-38866B826971}"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984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350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0813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2572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1377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6997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1107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281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02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278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61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015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650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336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051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056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6/9/2022</a:t>
            </a:fld>
            <a:endParaRPr lang="en-US"/>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23886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AC132E8-E194-4DDD-9C88-66D861E27353}"/>
              </a:ext>
            </a:extLst>
          </p:cNvPr>
          <p:cNvSpPr>
            <a:spLocks noGrp="1" noChangeArrowheads="1"/>
          </p:cNvSpPr>
          <p:nvPr>
            <p:ph type="ctrTitle"/>
          </p:nvPr>
        </p:nvSpPr>
        <p:spPr>
          <a:xfrm>
            <a:off x="2263476" y="4089197"/>
            <a:ext cx="6216024" cy="1287475"/>
          </a:xfrm>
        </p:spPr>
        <p:txBody>
          <a:bodyPr>
            <a:noAutofit/>
          </a:bodyPr>
          <a:lstStyle/>
          <a:p>
            <a:pPr algn="ctr" eaLnBrk="1" hangingPunct="1">
              <a:lnSpc>
                <a:spcPct val="90000"/>
              </a:lnSpc>
            </a:pPr>
            <a:r>
              <a:rPr lang="en-GB" altLang="en-US" sz="3600" b="1">
                <a:solidFill>
                  <a:schemeClr val="tx1"/>
                </a:solidFill>
                <a:latin typeface="Arial" panose="020B0604020202020204" pitchFamily="34" charset="0"/>
                <a:cs typeface="Arial" panose="020B0604020202020204" pitchFamily="34" charset="0"/>
              </a:rPr>
              <a:t>‘Affordable’ Housing?</a:t>
            </a:r>
            <a:br>
              <a:rPr lang="en-GB" altLang="en-US" sz="3600" b="1">
                <a:solidFill>
                  <a:schemeClr val="tx1"/>
                </a:solidFill>
                <a:latin typeface="Arial" panose="020B0604020202020204" pitchFamily="34" charset="0"/>
                <a:cs typeface="Arial" panose="020B0604020202020204" pitchFamily="34" charset="0"/>
              </a:rPr>
            </a:br>
            <a:r>
              <a:rPr lang="en-GB" altLang="en-US" sz="3600" b="1">
                <a:solidFill>
                  <a:schemeClr val="tx1"/>
                </a:solidFill>
                <a:latin typeface="Arial" panose="020B0604020202020204" pitchFamily="34" charset="0"/>
                <a:cs typeface="Arial" panose="020B0604020202020204" pitchFamily="34" charset="0"/>
              </a:rPr>
              <a:t>Aye, right…….</a:t>
            </a:r>
          </a:p>
        </p:txBody>
      </p:sp>
      <p:sp>
        <p:nvSpPr>
          <p:cNvPr id="3075" name="Rectangle 3">
            <a:extLst>
              <a:ext uri="{FF2B5EF4-FFF2-40B4-BE49-F238E27FC236}">
                <a16:creationId xmlns:a16="http://schemas.microsoft.com/office/drawing/2014/main" id="{14D730EA-1B97-4471-BFD1-7C6FC5281E73}"/>
              </a:ext>
            </a:extLst>
          </p:cNvPr>
          <p:cNvSpPr>
            <a:spLocks noGrp="1" noChangeArrowheads="1"/>
          </p:cNvSpPr>
          <p:nvPr>
            <p:ph type="subTitle" idx="1"/>
          </p:nvPr>
        </p:nvSpPr>
        <p:spPr>
          <a:xfrm>
            <a:off x="2263476" y="5508346"/>
            <a:ext cx="6216024" cy="1349654"/>
          </a:xfrm>
        </p:spPr>
        <p:txBody>
          <a:bodyPr>
            <a:normAutofit fontScale="55000" lnSpcReduction="20000"/>
          </a:bodyPr>
          <a:lstStyle/>
          <a:p>
            <a:pPr algn="ctr" eaLnBrk="1" hangingPunct="1"/>
            <a:r>
              <a:rPr lang="en-GB" altLang="en-US" sz="4800">
                <a:latin typeface="Arial Black" panose="020B0A04020102020204" pitchFamily="34" charset="0"/>
              </a:rPr>
              <a:t>Craig Sanderson</a:t>
            </a:r>
          </a:p>
          <a:p>
            <a:pPr algn="ctr" eaLnBrk="1" hangingPunct="1"/>
            <a:r>
              <a:rPr lang="en-GB" altLang="en-US" sz="4800">
                <a:latin typeface="Arial Black" panose="020B0A04020102020204" pitchFamily="34" charset="0"/>
              </a:rPr>
              <a:t>Edinburgh Poverty Commission</a:t>
            </a:r>
          </a:p>
          <a:p>
            <a:pPr algn="ctr" eaLnBrk="1" hangingPunct="1"/>
            <a:r>
              <a:rPr lang="en-GB" altLang="en-US" sz="4800">
                <a:latin typeface="Arial Black" panose="020B0A04020102020204" pitchFamily="34" charset="0"/>
              </a:rPr>
              <a:t>10 June 2022</a:t>
            </a:r>
          </a:p>
          <a:p>
            <a:pPr algn="ctr" eaLnBrk="1" hangingPunct="1"/>
            <a:endParaRPr lang="en-GB" altLang="en-US">
              <a:latin typeface="Arial Black" panose="020B0A04020102020204" pitchFamily="34" charset="0"/>
            </a:endParaRPr>
          </a:p>
        </p:txBody>
      </p:sp>
      <p:pic>
        <p:nvPicPr>
          <p:cNvPr id="4" name="Picture 3">
            <a:extLst>
              <a:ext uri="{FF2B5EF4-FFF2-40B4-BE49-F238E27FC236}">
                <a16:creationId xmlns:a16="http://schemas.microsoft.com/office/drawing/2014/main" id="{0BE940C1-4278-4D20-A6A4-E34796C63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470" y="934222"/>
            <a:ext cx="6054036" cy="3299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753465"/>
          </a:xfrm>
        </p:spPr>
        <p:txBody>
          <a:bodyPr/>
          <a:lstStyle/>
          <a:p>
            <a:r>
              <a:rPr lang="en-GB" b="1">
                <a:latin typeface="Arial" panose="020B0604020202020204" pitchFamily="34" charset="0"/>
                <a:cs typeface="Arial" panose="020B0604020202020204" pitchFamily="34" charset="0"/>
              </a:rPr>
              <a:t>Affordable Housing Policy</a:t>
            </a: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764480"/>
            <a:ext cx="10371016" cy="4973945"/>
          </a:xfrm>
        </p:spPr>
        <p:txBody>
          <a:bodyPr vert="horz" lIns="91440" tIns="45720" rIns="91440" bIns="45720" rtlCol="0" anchor="t">
            <a:normAutofit/>
          </a:bodyPr>
          <a:lstStyle/>
          <a:p>
            <a:pPr lvl="0">
              <a:buFont typeface="Wingdings" panose="05000000000000000000" pitchFamily="2" charset="2"/>
              <a:buChar char="Ø"/>
            </a:pPr>
            <a:r>
              <a:rPr lang="en-GB" sz="3600">
                <a:latin typeface="Arial"/>
                <a:ea typeface="Times New Roman" panose="02020603050405020304" pitchFamily="18" charset="0"/>
                <a:cs typeface="Arial"/>
              </a:rPr>
              <a:t>A Planning Policy, actually…..</a:t>
            </a:r>
            <a:endParaRPr lang="en-GB" sz="3400">
              <a:effectLst/>
              <a:latin typeface="Arial"/>
              <a:ea typeface="Times New Roman" panose="02020603050405020304" pitchFamily="18" charset="0"/>
              <a:cs typeface="Arial"/>
            </a:endParaRPr>
          </a:p>
          <a:p>
            <a:pPr>
              <a:buFont typeface="Wingdings" panose="05000000000000000000" pitchFamily="2" charset="2"/>
              <a:buChar char="Ø"/>
            </a:pPr>
            <a:r>
              <a:rPr lang="en-GB" sz="3400">
                <a:latin typeface="Arial"/>
                <a:cs typeface="Arial"/>
              </a:rPr>
              <a:t>S.75</a:t>
            </a:r>
            <a:endParaRPr lang="en-GB" sz="3600">
              <a:latin typeface="Arial"/>
              <a:cs typeface="Arial"/>
            </a:endParaRPr>
          </a:p>
          <a:p>
            <a:pPr>
              <a:buFont typeface="Wingdings" panose="05000000000000000000" pitchFamily="2" charset="2"/>
              <a:buChar char="Ø"/>
            </a:pPr>
            <a:endParaRPr lang="en-GB" sz="3400">
              <a:latin typeface="Arial"/>
              <a:cs typeface="Arial"/>
            </a:endParaRPr>
          </a:p>
          <a:p>
            <a:pPr>
              <a:buFont typeface="Wingdings" panose="05000000000000000000" pitchFamily="2" charset="2"/>
              <a:buChar char="Ø"/>
            </a:pPr>
            <a:r>
              <a:rPr lang="en-GB" sz="3600">
                <a:latin typeface="Arial"/>
                <a:cs typeface="Arial"/>
              </a:rPr>
              <a:t>National Planning Framework 4 (NPF4)</a:t>
            </a:r>
            <a:endParaRPr lang="en-GB" sz="3600">
              <a:latin typeface="Arial" panose="020B0604020202020204" pitchFamily="34" charset="0"/>
              <a:cs typeface="Arial" panose="020B0604020202020204" pitchFamily="34" charset="0"/>
            </a:endParaRPr>
          </a:p>
          <a:p>
            <a:pPr>
              <a:buFont typeface="Wingdings" panose="05000000000000000000" pitchFamily="2" charset="2"/>
              <a:buChar char="Ø"/>
            </a:pPr>
            <a:r>
              <a:rPr lang="en-GB" sz="3600">
                <a:latin typeface="Arial"/>
                <a:ea typeface="Calibri" panose="020F0502020204030204" pitchFamily="34" charset="0"/>
                <a:cs typeface="Arial"/>
              </a:rPr>
              <a:t>Consultation ongoing - 650+responses so far</a:t>
            </a:r>
            <a:endParaRPr lang="en-GB" sz="360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3600">
                <a:latin typeface="Arial"/>
                <a:cs typeface="Arial"/>
              </a:rPr>
              <a:t>Not too late to get involved!</a:t>
            </a:r>
            <a:endParaRPr lang="en-GB" sz="3600">
              <a:latin typeface="Arial" panose="020B0604020202020204" pitchFamily="34" charset="0"/>
              <a:cs typeface="Arial" panose="020B0604020202020204" pitchFamily="34" charset="0"/>
            </a:endParaRPr>
          </a:p>
          <a:p>
            <a:pPr marL="0" indent="0">
              <a:buNone/>
            </a:pPr>
            <a:endParaRPr lang="en-GB" sz="360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51291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753465"/>
          </a:xfrm>
        </p:spPr>
        <p:txBody>
          <a:bodyPr>
            <a:normAutofit/>
          </a:bodyPr>
          <a:lstStyle/>
          <a:p>
            <a:r>
              <a:rPr lang="en-GB" b="1">
                <a:latin typeface="Arial"/>
                <a:cs typeface="Arial"/>
              </a:rPr>
              <a:t>NPF4 consultation- some responses</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276020"/>
            <a:ext cx="10371016" cy="5462405"/>
          </a:xfrm>
        </p:spPr>
        <p:txBody>
          <a:bodyPr vert="horz" lIns="91440" tIns="45720" rIns="91440" bIns="45720" rtlCol="0" anchor="t">
            <a:normAutofit/>
          </a:bodyPr>
          <a:lstStyle/>
          <a:p>
            <a:pPr marL="0" indent="0">
              <a:buNone/>
            </a:pPr>
            <a:endParaRPr lang="en-GB" sz="360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2800">
                <a:latin typeface="Arial"/>
                <a:ea typeface="Times New Roman" panose="02020603050405020304" pitchFamily="18" charset="0"/>
                <a:cs typeface="Arial"/>
              </a:rPr>
              <a:t>"Developers are viewed as the main customers in the planning system. Communities are left far behind. New developments to be subject to a public interest test."</a:t>
            </a:r>
            <a:endParaRPr lang="en-GB" sz="280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2000" i="1">
                <a:latin typeface="Arial"/>
                <a:cs typeface="Arial"/>
              </a:rPr>
              <a:t>Planning Democracy.</a:t>
            </a:r>
          </a:p>
          <a:p>
            <a:pPr marL="0" indent="0">
              <a:buNone/>
            </a:pPr>
            <a:r>
              <a:rPr lang="en-GB" sz="2800">
                <a:latin typeface="Arial"/>
                <a:cs typeface="Arial"/>
              </a:rPr>
              <a:t>" Local authorities to lead" </a:t>
            </a:r>
            <a:r>
              <a:rPr lang="en-GB" sz="3600">
                <a:latin typeface="Arial"/>
                <a:cs typeface="Arial"/>
              </a:rPr>
              <a:t> </a:t>
            </a:r>
            <a:r>
              <a:rPr lang="en-GB" sz="2000" i="1">
                <a:latin typeface="Arial"/>
                <a:cs typeface="Arial"/>
              </a:rPr>
              <a:t>Scottish Land Commission</a:t>
            </a:r>
          </a:p>
          <a:p>
            <a:pPr marL="0" indent="0">
              <a:buNone/>
            </a:pPr>
            <a:r>
              <a:rPr lang="en-GB" sz="2800">
                <a:latin typeface="Arial"/>
                <a:cs typeface="Arial"/>
              </a:rPr>
              <a:t>" Homes should be a recognised asset and valuable part of infrastructure. SG should give substance to an 'infrastructure-first' approach to development."</a:t>
            </a:r>
            <a:r>
              <a:rPr lang="en-GB" sz="3200">
                <a:latin typeface="Arial"/>
                <a:cs typeface="Arial"/>
              </a:rPr>
              <a:t>  </a:t>
            </a:r>
            <a:r>
              <a:rPr lang="en-GB" sz="2000" i="1">
                <a:latin typeface="Arial"/>
                <a:cs typeface="Arial"/>
              </a:rPr>
              <a:t>BEFS</a:t>
            </a:r>
            <a:endParaRPr lang="en-GB" sz="2000" i="1">
              <a:latin typeface="Arial" panose="020B0604020202020204" pitchFamily="34" charset="0"/>
              <a:cs typeface="Arial" panose="020B0604020202020204" pitchFamily="34" charset="0"/>
            </a:endParaRPr>
          </a:p>
          <a:p>
            <a:pPr marL="0" lvl="0" indent="0">
              <a:buNone/>
            </a:pPr>
            <a:endParaRPr lang="en-GB" sz="360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cs typeface="Arial" panose="020B0604020202020204" pitchFamily="34" charset="0"/>
            </a:endParaRPr>
          </a:p>
          <a:p>
            <a:endParaRPr lang="en-GB">
              <a:latin typeface="Trebuchet MS" panose="020B0603020202020204"/>
              <a:cs typeface="Arial" panose="020B0604020202020204" pitchFamily="34" charset="0"/>
            </a:endParaRPr>
          </a:p>
        </p:txBody>
      </p:sp>
    </p:spTree>
    <p:extLst>
      <p:ext uri="{BB962C8B-B14F-4D97-AF65-F5344CB8AC3E}">
        <p14:creationId xmlns:p14="http://schemas.microsoft.com/office/powerpoint/2010/main" val="187733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304800"/>
            <a:ext cx="8463617" cy="609600"/>
          </a:xfrm>
        </p:spPr>
        <p:txBody>
          <a:bodyPr>
            <a:normAutofit fontScale="90000"/>
          </a:bodyPr>
          <a:lstStyle/>
          <a:p>
            <a:r>
              <a:rPr lang="en-GB" b="1" dirty="0">
                <a:latin typeface="Arial"/>
                <a:cs typeface="Arial"/>
              </a:rPr>
              <a:t>NPF4 consultation- my response (1)</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2852057"/>
            <a:ext cx="10371016" cy="3886368"/>
          </a:xfrm>
        </p:spPr>
        <p:txBody>
          <a:bodyPr vert="horz" lIns="91440" tIns="45720" rIns="91440" bIns="45720" rtlCol="0" anchor="t">
            <a:normAutofit/>
          </a:bodyPr>
          <a:lstStyle/>
          <a:p>
            <a:pPr marL="0" indent="0">
              <a:buNone/>
            </a:pPr>
            <a:endParaRPr lang="en-GB" sz="3200" dirty="0">
              <a:latin typeface="Arial" panose="020B0604020202020204" pitchFamily="34" charset="0"/>
              <a:cs typeface="Arial" panose="020B0604020202020204" pitchFamily="34" charset="0"/>
            </a:endParaRPr>
          </a:p>
          <a:p>
            <a:pPr marL="0" indent="0">
              <a:buNone/>
            </a:pPr>
            <a:endParaRPr lang="en-GB" sz="36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3400" dirty="0">
              <a:latin typeface="Arial" panose="020B0604020202020204" pitchFamily="34" charset="0"/>
              <a:cs typeface="Arial" panose="020B0604020202020204" pitchFamily="34" charset="0"/>
            </a:endParaRPr>
          </a:p>
          <a:p>
            <a:endParaRPr lang="en-GB" dirty="0">
              <a:latin typeface="Trebuchet MS" panose="020B0603020202020204"/>
              <a:cs typeface="Arial" panose="020B0604020202020204" pitchFamily="34" charset="0"/>
            </a:endParaRPr>
          </a:p>
        </p:txBody>
      </p:sp>
      <p:sp>
        <p:nvSpPr>
          <p:cNvPr id="5" name="TextBox 4">
            <a:extLst>
              <a:ext uri="{FF2B5EF4-FFF2-40B4-BE49-F238E27FC236}">
                <a16:creationId xmlns:a16="http://schemas.microsoft.com/office/drawing/2014/main" id="{4D3F4AA8-346A-9FD5-5614-DFBD1B0AB48D}"/>
              </a:ext>
            </a:extLst>
          </p:cNvPr>
          <p:cNvSpPr txBox="1"/>
          <p:nvPr/>
        </p:nvSpPr>
        <p:spPr>
          <a:xfrm>
            <a:off x="1008185" y="1164772"/>
            <a:ext cx="7983415" cy="5632311"/>
          </a:xfrm>
          <a:prstGeom prst="rect">
            <a:avLst/>
          </a:prstGeom>
          <a:noFill/>
        </p:spPr>
        <p:txBody>
          <a:bodyPr wrap="square">
            <a:spAutoFit/>
          </a:bodyPr>
          <a:lstStyle/>
          <a:p>
            <a:r>
              <a:rPr lang="en-GB" dirty="0"/>
              <a:t>The definition of what is 'affordable housing' is wrong. </a:t>
            </a:r>
          </a:p>
          <a:p>
            <a:r>
              <a:rPr lang="en-GB" dirty="0"/>
              <a:t>Anything which costs the user more than social housing is increasingly unaffordable. </a:t>
            </a:r>
          </a:p>
          <a:p>
            <a:endParaRPr lang="en-GB" dirty="0"/>
          </a:p>
          <a:p>
            <a:r>
              <a:rPr lang="en-GB" dirty="0"/>
              <a:t>The best way to address both poverty and the housing crisis is to provide an adequate amount of good quality social housing for rent.</a:t>
            </a:r>
          </a:p>
          <a:p>
            <a:r>
              <a:rPr lang="en-GB" dirty="0"/>
              <a:t> </a:t>
            </a:r>
          </a:p>
          <a:p>
            <a:r>
              <a:rPr lang="en-GB" dirty="0"/>
              <a:t>This is an investment in the present and the future for everyone and the Nation as a whole. </a:t>
            </a:r>
          </a:p>
          <a:p>
            <a:endParaRPr lang="en-GB" dirty="0"/>
          </a:p>
          <a:p>
            <a:r>
              <a:rPr lang="en-GB" dirty="0"/>
              <a:t>Processes such as the City Region Deals which lead on infrastructure development pay insufficient attention to housing in general and basically none to social housing in particular. </a:t>
            </a:r>
          </a:p>
          <a:p>
            <a:endParaRPr lang="en-GB" dirty="0"/>
          </a:p>
          <a:p>
            <a:r>
              <a:rPr lang="en-GB" dirty="0"/>
              <a:t>Given that the social housing stock is such a valuable national asset, why not treat it as infrastructure, thereby recognising its importance. </a:t>
            </a:r>
          </a:p>
          <a:p>
            <a:endParaRPr lang="en-GB" dirty="0"/>
          </a:p>
          <a:p>
            <a:r>
              <a:rPr lang="en-GB" dirty="0"/>
              <a:t>I commend the report by the Australian Housing and Research Institute which explores this concept. http://www.ahuri.edu.au/research/final-reports/309</a:t>
            </a:r>
          </a:p>
        </p:txBody>
      </p:sp>
    </p:spTree>
    <p:extLst>
      <p:ext uri="{BB962C8B-B14F-4D97-AF65-F5344CB8AC3E}">
        <p14:creationId xmlns:p14="http://schemas.microsoft.com/office/powerpoint/2010/main" val="178524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304800"/>
            <a:ext cx="8463617" cy="642257"/>
          </a:xfrm>
        </p:spPr>
        <p:txBody>
          <a:bodyPr>
            <a:normAutofit/>
          </a:bodyPr>
          <a:lstStyle/>
          <a:p>
            <a:r>
              <a:rPr lang="en-GB" b="1" dirty="0">
                <a:latin typeface="Arial"/>
                <a:cs typeface="Arial"/>
              </a:rPr>
              <a:t>NPF4 consultation- my response (2)</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2852057"/>
            <a:ext cx="10371016" cy="3886368"/>
          </a:xfrm>
        </p:spPr>
        <p:txBody>
          <a:bodyPr vert="horz" lIns="91440" tIns="45720" rIns="91440" bIns="45720" rtlCol="0" anchor="t">
            <a:normAutofit/>
          </a:bodyPr>
          <a:lstStyle/>
          <a:p>
            <a:pPr marL="0" indent="0">
              <a:buNone/>
            </a:pPr>
            <a:endParaRPr lang="en-GB" sz="3200" dirty="0">
              <a:latin typeface="Arial" panose="020B0604020202020204" pitchFamily="34" charset="0"/>
              <a:cs typeface="Arial" panose="020B0604020202020204" pitchFamily="34" charset="0"/>
            </a:endParaRPr>
          </a:p>
          <a:p>
            <a:pPr marL="0" indent="0">
              <a:buNone/>
            </a:pPr>
            <a:endParaRPr lang="en-GB" sz="36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3400" dirty="0">
              <a:latin typeface="Arial" panose="020B0604020202020204" pitchFamily="34" charset="0"/>
              <a:cs typeface="Arial" panose="020B0604020202020204" pitchFamily="34" charset="0"/>
            </a:endParaRPr>
          </a:p>
          <a:p>
            <a:endParaRPr lang="en-GB" dirty="0">
              <a:latin typeface="Trebuchet MS" panose="020B0603020202020204"/>
              <a:cs typeface="Arial" panose="020B0604020202020204" pitchFamily="34" charset="0"/>
            </a:endParaRPr>
          </a:p>
        </p:txBody>
      </p:sp>
      <p:sp>
        <p:nvSpPr>
          <p:cNvPr id="6" name="TextBox 5">
            <a:extLst>
              <a:ext uri="{FF2B5EF4-FFF2-40B4-BE49-F238E27FC236}">
                <a16:creationId xmlns:a16="http://schemas.microsoft.com/office/drawing/2014/main" id="{E8254EAD-C854-C0AD-8FD8-6FAB4FFF3CCB}"/>
              </a:ext>
            </a:extLst>
          </p:cNvPr>
          <p:cNvSpPr txBox="1"/>
          <p:nvPr/>
        </p:nvSpPr>
        <p:spPr>
          <a:xfrm>
            <a:off x="812798" y="1077686"/>
            <a:ext cx="10704287" cy="5562139"/>
          </a:xfrm>
          <a:prstGeom prst="rect">
            <a:avLst/>
          </a:prstGeom>
          <a:noFill/>
        </p:spPr>
        <p:txBody>
          <a:bodyPr wrap="square">
            <a:spAutoFit/>
          </a:bodyPr>
          <a:lstStyle/>
          <a:p>
            <a:r>
              <a:rPr lang="en-GB" dirty="0"/>
              <a:t>The planning system currently regards the private developer as its principal customer or partner. This is wrong. The process should serve the interests of local communities or wider communities of interest and should be led by local authorities (the public sector). </a:t>
            </a:r>
          </a:p>
          <a:p>
            <a:endParaRPr lang="en-GB" dirty="0"/>
          </a:p>
          <a:p>
            <a:r>
              <a:rPr lang="en-GB" dirty="0"/>
              <a:t>There is no linkage to the Scottish Government's Housing to 2040 document. This included a commitment to convert our view of housing as a commodity to create personal wealth to one which believes it to be a human right and an asset for the whole nation, both now and in future.</a:t>
            </a:r>
          </a:p>
          <a:p>
            <a:r>
              <a:rPr lang="en-GB" dirty="0"/>
              <a:t> </a:t>
            </a:r>
          </a:p>
          <a:p>
            <a:r>
              <a:rPr lang="en-GB" dirty="0"/>
              <a:t>Housing to 2040 also commits to the delivery of 110000 new ‘affordable' homes by 2030, 70% of which will be for social rent. This is not enough to satisfy the need for social housing but must at least be a benchmark for local authorities to observe when approving planning applications. </a:t>
            </a:r>
          </a:p>
          <a:p>
            <a:endParaRPr lang="en-GB" dirty="0"/>
          </a:p>
          <a:p>
            <a:r>
              <a:rPr lang="en-GB" dirty="0"/>
              <a:t>All local authorities must establish and adhere to an 'affordable housing policy' which specifies a minimum proportion of such provision in every planning application and the amount of social housing for rent in particular. 25% is not uncommon and the City of Edinburgh Council's proposal to increase this to 35% is commendable.  70% of this must be for social housing for rent. </a:t>
            </a:r>
          </a:p>
          <a:p>
            <a:endParaRPr lang="en-GB" dirty="0"/>
          </a:p>
          <a:p>
            <a:r>
              <a:rPr lang="en-GB" dirty="0"/>
              <a:t>Social housing has a unique characteristic which differentiates itself from others - it offers security of tenure. </a:t>
            </a:r>
          </a:p>
        </p:txBody>
      </p:sp>
    </p:spTree>
    <p:extLst>
      <p:ext uri="{BB962C8B-B14F-4D97-AF65-F5344CB8AC3E}">
        <p14:creationId xmlns:p14="http://schemas.microsoft.com/office/powerpoint/2010/main" val="172344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753465"/>
          </a:xfrm>
        </p:spPr>
        <p:txBody>
          <a:bodyPr>
            <a:normAutofit fontScale="90000"/>
          </a:bodyPr>
          <a:lstStyle/>
          <a:p>
            <a:r>
              <a:rPr lang="en-GB" b="1">
                <a:latin typeface="Arial"/>
                <a:cs typeface="Arial"/>
              </a:rPr>
              <a:t>NPF4 – definition of 'affordable' housing</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422558"/>
            <a:ext cx="10371016" cy="5315867"/>
          </a:xfrm>
        </p:spPr>
        <p:txBody>
          <a:bodyPr vert="horz" lIns="91440" tIns="45720" rIns="91440" bIns="45720" rtlCol="0" anchor="t">
            <a:normAutofit/>
          </a:bodyPr>
          <a:lstStyle/>
          <a:p>
            <a:pPr marL="0" indent="0">
              <a:buNone/>
            </a:pPr>
            <a:endParaRPr lang="en-GB" sz="360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3600">
                <a:latin typeface="Arial"/>
                <a:ea typeface="Times New Roman" panose="02020603050405020304" pitchFamily="18" charset="0"/>
                <a:cs typeface="Arial"/>
              </a:rPr>
              <a:t>" Of a reasonable quality that is affordable to people on low incomes. This can include social rented, mid-market rented, shared ownership, shared equity, housing sold at discount, self-build plots and low-cost housing without subsidy. "</a:t>
            </a:r>
            <a:endParaRPr lang="en-GB" sz="360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3600">
              <a:latin typeface="Arial" panose="020B0604020202020204" pitchFamily="34" charset="0"/>
              <a:cs typeface="Arial" panose="020B0604020202020204" pitchFamily="34" charset="0"/>
            </a:endParaRPr>
          </a:p>
          <a:p>
            <a:pPr lvl="0">
              <a:buFont typeface="Wingdings" panose="05000000000000000000" pitchFamily="2" charset="2"/>
              <a:buChar char="Ø"/>
            </a:pPr>
            <a:endParaRPr lang="en-GB" sz="34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84472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753465"/>
          </a:xfrm>
        </p:spPr>
        <p:txBody>
          <a:bodyPr/>
          <a:lstStyle/>
          <a:p>
            <a:r>
              <a:rPr lang="en-GB" b="1">
                <a:latin typeface="Arial" panose="020B0604020202020204" pitchFamily="34" charset="0"/>
                <a:cs typeface="Arial" panose="020B0604020202020204" pitchFamily="34" charset="0"/>
              </a:rPr>
              <a:t>Edinburgh’s Housing Crisis</a:t>
            </a: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965606"/>
            <a:ext cx="10371016" cy="5772819"/>
          </a:xfrm>
        </p:spPr>
        <p:txBody>
          <a:bodyPr vert="horz" lIns="91440" tIns="45720" rIns="91440" bIns="45720" rtlCol="0" anchor="t">
            <a:normAutofit/>
          </a:bodyPr>
          <a:lstStyle/>
          <a:p>
            <a:pPr marL="0" lvl="0" indent="0">
              <a:buNone/>
            </a:pPr>
            <a:endParaRPr lang="en-GB" sz="3600">
              <a:effectLst/>
              <a:latin typeface="Arial" panose="020B0604020202020204" pitchFamily="34" charset="0"/>
              <a:ea typeface="Times New Roman" panose="02020603050405020304" pitchFamily="18" charset="0"/>
              <a:cs typeface="Arial" panose="020B0604020202020204" pitchFamily="34" charset="0"/>
            </a:endParaRPr>
          </a:p>
          <a:p>
            <a:pPr lvl="0">
              <a:buFont typeface="Wingdings" panose="05000000000000000000" pitchFamily="2" charset="2"/>
              <a:buChar char="Ø"/>
            </a:pPr>
            <a:r>
              <a:rPr lang="en-GB" sz="3600">
                <a:latin typeface="Arial"/>
                <a:ea typeface="Times New Roman" panose="02020603050405020304" pitchFamily="18" charset="0"/>
                <a:cs typeface="Arial"/>
              </a:rPr>
              <a:t>Shortages of all tenures</a:t>
            </a:r>
          </a:p>
          <a:p>
            <a:pPr lvl="0">
              <a:buFont typeface="Wingdings" panose="05000000000000000000" pitchFamily="2" charset="2"/>
              <a:buChar char="Ø"/>
            </a:pPr>
            <a:r>
              <a:rPr lang="en-GB" sz="3600">
                <a:latin typeface="Arial"/>
                <a:ea typeface="Times New Roman" panose="02020603050405020304" pitchFamily="18" charset="0"/>
                <a:cs typeface="Arial"/>
              </a:rPr>
              <a:t>High house prices</a:t>
            </a:r>
          </a:p>
          <a:p>
            <a:pPr lvl="0">
              <a:buFont typeface="Wingdings" panose="05000000000000000000" pitchFamily="2" charset="2"/>
              <a:buChar char="Ø"/>
            </a:pPr>
            <a:r>
              <a:rPr lang="en-GB" sz="3600" err="1">
                <a:effectLst/>
                <a:latin typeface="Arial" panose="020B0604020202020204" pitchFamily="34" charset="0"/>
                <a:ea typeface="Times New Roman" panose="02020603050405020304" pitchFamily="18" charset="0"/>
                <a:cs typeface="Arial" panose="020B0604020202020204" pitchFamily="34" charset="0"/>
              </a:rPr>
              <a:t>AirBnB</a:t>
            </a:r>
            <a:endParaRPr lang="en-GB" sz="3600">
              <a:effectLst/>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GB" sz="3400">
                <a:latin typeface="Arial"/>
                <a:ea typeface="Times New Roman" panose="02020603050405020304" pitchFamily="18" charset="0"/>
                <a:cs typeface="Arial"/>
              </a:rPr>
              <a:t>Highest</a:t>
            </a:r>
            <a:r>
              <a:rPr lang="en-GB" sz="3400">
                <a:effectLst/>
                <a:latin typeface="Arial"/>
                <a:ea typeface="Times New Roman" panose="02020603050405020304" pitchFamily="18" charset="0"/>
                <a:cs typeface="Arial"/>
              </a:rPr>
              <a:t> </a:t>
            </a:r>
            <a:r>
              <a:rPr lang="en-GB" sz="3400">
                <a:latin typeface="Arial"/>
                <a:ea typeface="Times New Roman" panose="02020603050405020304" pitchFamily="18" charset="0"/>
                <a:cs typeface="Arial"/>
              </a:rPr>
              <a:t>PRS </a:t>
            </a:r>
            <a:r>
              <a:rPr lang="en-GB" sz="3400">
                <a:effectLst/>
                <a:latin typeface="Arial"/>
                <a:ea typeface="Times New Roman" panose="02020603050405020304" pitchFamily="18" charset="0"/>
                <a:cs typeface="Arial"/>
              </a:rPr>
              <a:t> rents</a:t>
            </a:r>
            <a:r>
              <a:rPr lang="en-GB" sz="3400">
                <a:latin typeface="Arial"/>
                <a:ea typeface="Times New Roman" panose="02020603050405020304" pitchFamily="18" charset="0"/>
                <a:cs typeface="Arial"/>
              </a:rPr>
              <a:t> (average £1200, £5k possible)</a:t>
            </a:r>
            <a:endParaRPr lang="en-GB" sz="3400">
              <a:effectLst/>
              <a:latin typeface="Arial" panose="020B0604020202020204" pitchFamily="34" charset="0"/>
              <a:ea typeface="Times New Roman" panose="02020603050405020304" pitchFamily="18" charset="0"/>
              <a:cs typeface="Arial" panose="020B0604020202020204" pitchFamily="34" charset="0"/>
            </a:endParaRPr>
          </a:p>
          <a:p>
            <a:pPr lvl="0">
              <a:buFont typeface="Wingdings" panose="05000000000000000000" pitchFamily="2" charset="2"/>
              <a:buChar char="Ø"/>
            </a:pPr>
            <a:r>
              <a:rPr lang="en-GB" sz="3400">
                <a:effectLst/>
                <a:latin typeface="Arial"/>
                <a:ea typeface="Times New Roman" panose="02020603050405020304" pitchFamily="18" charset="0"/>
                <a:cs typeface="Arial"/>
              </a:rPr>
              <a:t>High Council and RSL Rents</a:t>
            </a:r>
          </a:p>
          <a:p>
            <a:pPr>
              <a:buFont typeface="Wingdings" panose="05000000000000000000" pitchFamily="2" charset="2"/>
              <a:buChar char="Ø"/>
            </a:pPr>
            <a:r>
              <a:rPr lang="en-GB" sz="3400">
                <a:effectLst/>
                <a:latin typeface="Arial"/>
                <a:ea typeface="Times New Roman" panose="02020603050405020304" pitchFamily="18" charset="0"/>
                <a:cs typeface="Arial"/>
              </a:rPr>
              <a:t>Decades-long underinvestment by </a:t>
            </a:r>
            <a:r>
              <a:rPr lang="en-GB" sz="3400">
                <a:latin typeface="Arial"/>
                <a:ea typeface="Times New Roman" panose="02020603050405020304" pitchFamily="18" charset="0"/>
                <a:cs typeface="Arial"/>
              </a:rPr>
              <a:t>Westminster/Scottish Governments (£74m p.a.?)</a:t>
            </a:r>
            <a:endParaRPr lang="en-GB" sz="340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3600">
              <a:latin typeface="Arial" panose="020B0604020202020204" pitchFamily="34" charset="0"/>
              <a:cs typeface="Arial" panose="020B0604020202020204" pitchFamily="34" charset="0"/>
            </a:endParaRPr>
          </a:p>
          <a:p>
            <a:pPr marL="0" lvl="0" indent="0">
              <a:buNone/>
            </a:pPr>
            <a:endParaRPr lang="en-GB" sz="34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88941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753465"/>
          </a:xfrm>
        </p:spPr>
        <p:txBody>
          <a:bodyPr/>
          <a:lstStyle/>
          <a:p>
            <a:r>
              <a:rPr lang="en-GB" b="1">
                <a:latin typeface="Arial" panose="020B0604020202020204" pitchFamily="34" charset="0"/>
                <a:cs typeface="Arial" panose="020B0604020202020204" pitchFamily="34" charset="0"/>
              </a:rPr>
              <a:t>Edinburgh Poverty Commission</a:t>
            </a: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638606"/>
            <a:ext cx="10371016" cy="5099820"/>
          </a:xfrm>
        </p:spPr>
        <p:txBody>
          <a:bodyPr vert="horz" lIns="91440" tIns="45720" rIns="91440" bIns="45720" rtlCol="0" anchor="t">
            <a:normAutofit fontScale="92500" lnSpcReduction="10000"/>
          </a:bodyPr>
          <a:lstStyle/>
          <a:p>
            <a:pPr>
              <a:buFont typeface="Wingdings" panose="05000000000000000000" pitchFamily="2" charset="2"/>
              <a:buChar char="Ø"/>
            </a:pPr>
            <a:r>
              <a:rPr lang="en-GB" sz="3600">
                <a:effectLst/>
                <a:latin typeface="Arial"/>
                <a:ea typeface="Times New Roman" panose="02020603050405020304" pitchFamily="18" charset="0"/>
                <a:cs typeface="Arial"/>
              </a:rPr>
              <a:t>Edinburgh Partnership, inc. City of Edinburgh</a:t>
            </a:r>
            <a:r>
              <a:rPr lang="en-GB" sz="3600">
                <a:latin typeface="Arial"/>
                <a:ea typeface="Times New Roman" panose="02020603050405020304" pitchFamily="18" charset="0"/>
                <a:cs typeface="Arial"/>
              </a:rPr>
              <a:t> </a:t>
            </a:r>
            <a:r>
              <a:rPr lang="en-GB" sz="3600">
                <a:effectLst/>
                <a:latin typeface="Arial"/>
                <a:ea typeface="Times New Roman" panose="02020603050405020304" pitchFamily="18" charset="0"/>
                <a:cs typeface="Arial"/>
              </a:rPr>
              <a:t>Council (CEC)</a:t>
            </a:r>
          </a:p>
          <a:p>
            <a:pPr>
              <a:buFont typeface="Wingdings" panose="05000000000000000000" pitchFamily="2" charset="2"/>
              <a:buChar char="Ø"/>
            </a:pPr>
            <a:r>
              <a:rPr lang="en-GB" sz="3600">
                <a:effectLst/>
                <a:latin typeface="Arial"/>
                <a:ea typeface="Times New Roman" panose="02020603050405020304" pitchFamily="18" charset="0"/>
                <a:cs typeface="Arial"/>
              </a:rPr>
              <a:t>12 </a:t>
            </a:r>
            <a:r>
              <a:rPr lang="en-GB" sz="3600">
                <a:latin typeface="Arial"/>
                <a:ea typeface="Times New Roman" panose="02020603050405020304" pitchFamily="18" charset="0"/>
                <a:cs typeface="Arial"/>
              </a:rPr>
              <a:t>i</a:t>
            </a:r>
            <a:r>
              <a:rPr lang="en-GB" sz="3600">
                <a:effectLst/>
                <a:latin typeface="Arial"/>
                <a:ea typeface="Times New Roman" panose="02020603050405020304" pitchFamily="18" charset="0"/>
                <a:cs typeface="Arial"/>
              </a:rPr>
              <a:t>ndependent people</a:t>
            </a:r>
            <a:r>
              <a:rPr lang="en-GB" sz="3600">
                <a:latin typeface="Arial"/>
                <a:ea typeface="Times New Roman" panose="02020603050405020304" pitchFamily="18" charset="0"/>
                <a:cs typeface="Arial"/>
              </a:rPr>
              <a:t> </a:t>
            </a:r>
            <a:endParaRPr lang="en-GB" sz="3600">
              <a:effectLst/>
              <a:latin typeface="Arial" panose="020B0604020202020204" pitchFamily="34" charset="0"/>
              <a:ea typeface="Times New Roman" panose="02020603050405020304" pitchFamily="18" charset="0"/>
              <a:cs typeface="Arial" panose="020B0604020202020204" pitchFamily="34" charset="0"/>
            </a:endParaRPr>
          </a:p>
          <a:p>
            <a:pPr lvl="0">
              <a:buFont typeface="Wingdings" panose="05000000000000000000" pitchFamily="2" charset="2"/>
              <a:buChar char="Ø"/>
            </a:pPr>
            <a:r>
              <a:rPr lang="en-GB" sz="3600">
                <a:latin typeface="Arial"/>
                <a:ea typeface="Times New Roman" panose="02020603050405020304" pitchFamily="18" charset="0"/>
                <a:cs typeface="Arial"/>
              </a:rPr>
              <a:t>18 months, 500+ hours LISTENING</a:t>
            </a:r>
          </a:p>
          <a:p>
            <a:pPr lvl="0">
              <a:buFont typeface="Wingdings" panose="05000000000000000000" pitchFamily="2" charset="2"/>
              <a:buChar char="Ø"/>
            </a:pPr>
            <a:r>
              <a:rPr lang="en-GB" sz="3600">
                <a:effectLst/>
                <a:latin typeface="Arial"/>
                <a:ea typeface="Times New Roman" panose="02020603050405020304" pitchFamily="18" charset="0"/>
                <a:cs typeface="Arial"/>
              </a:rPr>
              <a:t>Final Report September 2020</a:t>
            </a:r>
          </a:p>
          <a:p>
            <a:pPr lvl="0">
              <a:buFont typeface="Wingdings" panose="05000000000000000000" pitchFamily="2" charset="2"/>
              <a:buChar char="Ø"/>
            </a:pPr>
            <a:r>
              <a:rPr lang="en-GB" sz="3400">
                <a:effectLst/>
                <a:latin typeface="Arial"/>
                <a:ea typeface="Times New Roman" panose="02020603050405020304" pitchFamily="18" charset="0"/>
                <a:cs typeface="Arial"/>
              </a:rPr>
              <a:t>All recommendations accepted apart from:</a:t>
            </a:r>
          </a:p>
          <a:p>
            <a:pPr marL="0" indent="0">
              <a:buNone/>
            </a:pPr>
            <a:r>
              <a:rPr lang="en-GB" sz="3400">
                <a:latin typeface="Arial"/>
                <a:ea typeface="Times New Roman" panose="02020603050405020304" pitchFamily="18" charset="0"/>
                <a:cs typeface="Arial"/>
              </a:rPr>
              <a:t>  </a:t>
            </a:r>
            <a:r>
              <a:rPr lang="en-GB" sz="3400" b="1">
                <a:latin typeface="Arial"/>
                <a:ea typeface="Times New Roman" panose="02020603050405020304" pitchFamily="18" charset="0"/>
                <a:cs typeface="Arial"/>
              </a:rPr>
              <a:t> CEC/RSLs to build 2000 homes for social rent</a:t>
            </a:r>
            <a:endParaRPr lang="en-GB" sz="3400" b="1">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3400" b="1">
                <a:latin typeface="Arial"/>
                <a:ea typeface="Times New Roman" panose="02020603050405020304" pitchFamily="18" charset="0"/>
                <a:cs typeface="Arial"/>
              </a:rPr>
              <a:t>   every year.</a:t>
            </a:r>
            <a:endParaRPr lang="en-GB" sz="340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3400">
                <a:latin typeface="Arial"/>
                <a:ea typeface="Times New Roman" panose="02020603050405020304" pitchFamily="18" charset="0"/>
                <a:cs typeface="Arial"/>
              </a:rPr>
              <a:t>   705 (2019/20), 252 during 2020/21.......</a:t>
            </a:r>
            <a:endParaRPr lang="en-GB" sz="340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3600">
              <a:latin typeface="Arial" panose="020B0604020202020204" pitchFamily="34" charset="0"/>
              <a:cs typeface="Arial" panose="020B0604020202020204" pitchFamily="34" charset="0"/>
            </a:endParaRPr>
          </a:p>
          <a:p>
            <a:pPr lvl="0">
              <a:buFont typeface="Wingdings" panose="05000000000000000000" pitchFamily="2" charset="2"/>
              <a:buChar char="Ø"/>
            </a:pPr>
            <a:endParaRPr lang="en-GB" sz="34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8994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753465"/>
          </a:xfrm>
        </p:spPr>
        <p:txBody>
          <a:bodyPr/>
          <a:lstStyle/>
          <a:p>
            <a:r>
              <a:rPr lang="en-GB" b="1">
                <a:latin typeface="Arial"/>
                <a:cs typeface="Arial"/>
              </a:rPr>
              <a:t>Edinburgh Social Rent Supply Stalls</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770222"/>
            <a:ext cx="10371016" cy="5968203"/>
          </a:xfrm>
        </p:spPr>
        <p:txBody>
          <a:bodyPr vert="horz" lIns="91440" tIns="45720" rIns="91440" bIns="45720" rtlCol="0" anchor="t">
            <a:normAutofit lnSpcReduction="10000"/>
          </a:bodyPr>
          <a:lstStyle/>
          <a:p>
            <a:pPr marL="0" lvl="0" indent="0">
              <a:buNone/>
            </a:pPr>
            <a:endParaRPr lang="en-GB" sz="360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3600">
              <a:latin typeface="Arial"/>
              <a:cs typeface="Arial"/>
            </a:endParaRPr>
          </a:p>
          <a:p>
            <a:pPr>
              <a:buFont typeface="Wingdings" panose="05000000000000000000" pitchFamily="2" charset="2"/>
              <a:buChar char="Ø"/>
            </a:pPr>
            <a:r>
              <a:rPr lang="en-GB" sz="3400">
                <a:latin typeface="Arial"/>
                <a:cs typeface="Arial"/>
              </a:rPr>
              <a:t>Target of 20000 new affordable homes in 10 years to be met at all costs</a:t>
            </a:r>
            <a:endParaRPr lang="en-GB" sz="3400">
              <a:latin typeface="Arial" panose="020B0604020202020204" pitchFamily="34" charset="0"/>
              <a:cs typeface="Arial" panose="020B0604020202020204" pitchFamily="34" charset="0"/>
            </a:endParaRPr>
          </a:p>
          <a:p>
            <a:pPr>
              <a:buFont typeface="Wingdings" panose="05000000000000000000" pitchFamily="2" charset="2"/>
              <a:buChar char="Ø"/>
            </a:pPr>
            <a:r>
              <a:rPr lang="en-GB" sz="3400">
                <a:latin typeface="Arial"/>
                <a:ea typeface="Calibri"/>
                <a:cs typeface="Arial"/>
              </a:rPr>
              <a:t>Focus on Build to Rent and student housing.</a:t>
            </a:r>
            <a:endParaRPr lang="en-GB" sz="340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3400">
                <a:latin typeface="Arial"/>
                <a:ea typeface="Calibri"/>
                <a:cs typeface="Arial"/>
              </a:rPr>
              <a:t>Mid-market rent acceptable/affordable because it costs less than the PRS</a:t>
            </a:r>
            <a:endParaRPr lang="en-GB" sz="3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3400">
                <a:latin typeface="Arial"/>
                <a:ea typeface="Calibri"/>
                <a:cs typeface="Arial"/>
              </a:rPr>
              <a:t>RSLs losing the will to fight</a:t>
            </a:r>
            <a:endParaRPr lang="en-GB" sz="3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3400">
                <a:latin typeface="Arial"/>
                <a:ea typeface="Calibri"/>
                <a:cs typeface="Arial"/>
              </a:rPr>
              <a:t>Developers manipulating the planning policy/system</a:t>
            </a:r>
            <a:endParaRPr lang="en-GB" sz="3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360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3400">
              <a:latin typeface="Arial" panose="020B060402020202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74871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802311"/>
          </a:xfrm>
        </p:spPr>
        <p:txBody>
          <a:bodyPr>
            <a:normAutofit/>
          </a:bodyPr>
          <a:lstStyle/>
          <a:p>
            <a:r>
              <a:rPr lang="en-GB" b="1">
                <a:latin typeface="Arial"/>
                <a:cs typeface="Arial"/>
              </a:rPr>
              <a:t>Planning Applications - Edinburgh</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073067"/>
            <a:ext cx="10371016" cy="5665358"/>
          </a:xfrm>
        </p:spPr>
        <p:txBody>
          <a:bodyPr vert="horz" lIns="91440" tIns="45720" rIns="91440" bIns="45720" rtlCol="0" anchor="t">
            <a:normAutofit lnSpcReduction="10000"/>
          </a:bodyPr>
          <a:lstStyle/>
          <a:p>
            <a:pPr marL="0" lvl="0" indent="0">
              <a:buNone/>
            </a:pPr>
            <a:endParaRPr lang="en-GB" sz="3600">
              <a:effectLst/>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GB" sz="2400">
                <a:latin typeface="Arial"/>
                <a:cs typeface="Arial"/>
              </a:rPr>
              <a:t>21 Applications 2020/21, all meant to include an Affordable Housing Statement.</a:t>
            </a:r>
            <a:endParaRPr lang="en-GB" sz="2400">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a:latin typeface="Arial"/>
                <a:ea typeface="Calibri" panose="020F0502020204030204" pitchFamily="34" charset="0"/>
                <a:cs typeface="Arial"/>
              </a:rPr>
              <a:t>All social rent – 1</a:t>
            </a:r>
            <a:endParaRPr lang="en-GB" sz="2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400">
                <a:latin typeface="Arial"/>
                <a:ea typeface="Calibri" panose="020F0502020204030204" pitchFamily="34" charset="0"/>
                <a:cs typeface="Arial"/>
              </a:rPr>
              <a:t>25% affordable, all social rent - 3</a:t>
            </a:r>
            <a:endParaRPr lang="en-GB" sz="2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400">
                <a:latin typeface="Arial"/>
                <a:ea typeface="Calibri" panose="020F0502020204030204" pitchFamily="34" charset="0"/>
                <a:cs typeface="Arial"/>
              </a:rPr>
              <a:t>25% affordable, all MMR - 4</a:t>
            </a:r>
            <a:endParaRPr lang="en-GB" sz="2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400">
                <a:latin typeface="Arial"/>
                <a:ea typeface="Calibri" panose="020F0502020204030204" pitchFamily="34" charset="0"/>
                <a:cs typeface="Arial"/>
              </a:rPr>
              <a:t>25% affordable, 30% social - 1</a:t>
            </a:r>
            <a:endParaRPr lang="en-GB" sz="2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400">
                <a:latin typeface="Arial"/>
                <a:ea typeface="Calibri" panose="020F0502020204030204" pitchFamily="34" charset="0"/>
                <a:cs typeface="Arial"/>
              </a:rPr>
              <a:t>25% affordable, 75% social - 1</a:t>
            </a:r>
            <a:endParaRPr lang="en-GB" sz="2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400">
                <a:latin typeface="Arial"/>
                <a:ea typeface="Calibri" panose="020F0502020204030204" pitchFamily="34" charset="0"/>
                <a:cs typeface="Arial"/>
              </a:rPr>
              <a:t>All affordable, 75% social rent – 1</a:t>
            </a:r>
            <a:endParaRPr lang="en-GB" sz="2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400">
                <a:latin typeface="Arial"/>
                <a:ea typeface="Calibri" panose="020F0502020204030204" pitchFamily="34" charset="0"/>
                <a:cs typeface="Arial"/>
              </a:rPr>
              <a:t>All affordable, 50% social - 1</a:t>
            </a:r>
            <a:endParaRPr lang="en-GB" sz="2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400">
                <a:latin typeface="Arial"/>
                <a:ea typeface="Calibri" panose="020F0502020204030204" pitchFamily="34" charset="0"/>
                <a:cs typeface="Arial"/>
              </a:rPr>
              <a:t>No affordable – 3</a:t>
            </a:r>
            <a:endParaRPr lang="en-GB" sz="2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400">
                <a:latin typeface="Arial"/>
                <a:ea typeface="Calibri" panose="020F0502020204030204" pitchFamily="34" charset="0"/>
                <a:cs typeface="Arial"/>
              </a:rPr>
              <a:t>No Affordable Housing Statement - 6</a:t>
            </a:r>
            <a:endParaRPr lang="en-GB" sz="2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360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3400">
              <a:latin typeface="Arial" panose="020B0604020202020204" pitchFamily="34" charset="0"/>
              <a:ea typeface="Calibri" panose="020F0502020204030204" pitchFamily="34" charset="0"/>
              <a:cs typeface="Arial" panose="020B0604020202020204" pitchFamily="34" charset="0"/>
            </a:endParaRPr>
          </a:p>
          <a:p>
            <a:endParaRPr lang="en-GB">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436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1173541"/>
          </a:xfrm>
        </p:spPr>
        <p:txBody>
          <a:bodyPr>
            <a:normAutofit fontScale="90000"/>
          </a:bodyPr>
          <a:lstStyle/>
          <a:p>
            <a:r>
              <a:rPr lang="en-GB" b="1">
                <a:latin typeface="Arial"/>
                <a:cs typeface="Arial"/>
              </a:rPr>
              <a:t>How much Social? CEC (and Developer)   response</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920789"/>
            <a:ext cx="10371016" cy="4817636"/>
          </a:xfrm>
        </p:spPr>
        <p:txBody>
          <a:bodyPr vert="horz" lIns="91440" tIns="45720" rIns="91440" bIns="45720" rtlCol="0" anchor="t">
            <a:normAutofit/>
          </a:bodyPr>
          <a:lstStyle/>
          <a:p>
            <a:pPr marL="0" indent="0">
              <a:buNone/>
            </a:pPr>
            <a:endParaRPr lang="en-GB" sz="360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3200">
                <a:latin typeface="Arial"/>
                <a:ea typeface="Times New Roman" panose="02020603050405020304" pitchFamily="18" charset="0"/>
                <a:cs typeface="Arial"/>
              </a:rPr>
              <a:t>" Local Development Plan (LDP) policy is for 25% of the units to be affordable housing.</a:t>
            </a:r>
            <a:endParaRPr lang="en-GB" sz="3200">
              <a:latin typeface="Arial" panose="020B0604020202020204" pitchFamily="34" charset="0"/>
              <a:cs typeface="Arial" panose="020B0604020202020204" pitchFamily="34" charset="0"/>
            </a:endParaRPr>
          </a:p>
          <a:p>
            <a:pPr marL="0" indent="0">
              <a:buNone/>
            </a:pPr>
            <a:r>
              <a:rPr lang="en-GB" sz="3200">
                <a:latin typeface="Arial"/>
                <a:cs typeface="Arial"/>
              </a:rPr>
              <a:t>In terms of .... how many are for social rent then that is negotiated with our affordable housing colleagues, the developer and any affordable housing provider </a:t>
            </a:r>
            <a:r>
              <a:rPr lang="en-GB" sz="2000" i="1">
                <a:latin typeface="Arial"/>
                <a:cs typeface="Arial"/>
              </a:rPr>
              <a:t>(an RSL).</a:t>
            </a:r>
            <a:endParaRPr lang="en-GB" sz="2000" i="1">
              <a:latin typeface="Arial" panose="020B0604020202020204" pitchFamily="34" charset="0"/>
              <a:cs typeface="Arial" panose="020B0604020202020204" pitchFamily="34" charset="0"/>
            </a:endParaRPr>
          </a:p>
          <a:p>
            <a:pPr marL="0" indent="0">
              <a:buNone/>
            </a:pPr>
            <a:r>
              <a:rPr lang="en-GB" sz="3200">
                <a:latin typeface="Arial"/>
                <a:cs typeface="Arial"/>
              </a:rPr>
              <a:t>At this stage it is too early to say."  </a:t>
            </a:r>
            <a:endParaRPr lang="en-GB" sz="3200">
              <a:latin typeface="Arial" panose="020B0604020202020204" pitchFamily="34" charset="0"/>
              <a:cs typeface="Arial" panose="020B0604020202020204" pitchFamily="34" charset="0"/>
            </a:endParaRPr>
          </a:p>
          <a:p>
            <a:pPr marL="0" indent="0">
              <a:buNone/>
            </a:pPr>
            <a:endParaRPr lang="en-GB" sz="360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cs typeface="Arial" panose="020B0604020202020204" pitchFamily="34" charset="0"/>
            </a:endParaRPr>
          </a:p>
          <a:p>
            <a:endParaRPr lang="en-GB">
              <a:latin typeface="Trebuchet MS" panose="020B0603020202020204"/>
              <a:cs typeface="Arial" panose="020B0604020202020204" pitchFamily="34" charset="0"/>
            </a:endParaRPr>
          </a:p>
        </p:txBody>
      </p:sp>
    </p:spTree>
    <p:extLst>
      <p:ext uri="{BB962C8B-B14F-4D97-AF65-F5344CB8AC3E}">
        <p14:creationId xmlns:p14="http://schemas.microsoft.com/office/powerpoint/2010/main" val="333347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753465"/>
          </a:xfrm>
        </p:spPr>
        <p:txBody>
          <a:bodyPr/>
          <a:lstStyle/>
          <a:p>
            <a:r>
              <a:rPr lang="en-GB" b="1">
                <a:latin typeface="Arial"/>
                <a:cs typeface="Arial"/>
              </a:rPr>
              <a:t>5 Fundamental Principles</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2340864"/>
            <a:ext cx="10371016" cy="4397561"/>
          </a:xfrm>
        </p:spPr>
        <p:txBody>
          <a:bodyPr vert="horz" lIns="91440" tIns="45720" rIns="91440" bIns="45720" rtlCol="0" anchor="t">
            <a:normAutofit fontScale="77500" lnSpcReduction="20000"/>
          </a:bodyPr>
          <a:lstStyle/>
          <a:p>
            <a:pPr>
              <a:buFont typeface="Wingdings" panose="05000000000000000000" pitchFamily="2" charset="2"/>
              <a:buChar char="Ø"/>
            </a:pPr>
            <a:r>
              <a:rPr lang="en-GB" sz="3600">
                <a:latin typeface="Arial"/>
                <a:ea typeface="Calibri" panose="020F0502020204030204" pitchFamily="34" charset="0"/>
                <a:cs typeface="Arial"/>
              </a:rPr>
              <a:t>The sole purpose of a Government is to redistribute wealth.</a:t>
            </a: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3600">
                <a:latin typeface="Arial"/>
                <a:ea typeface="Calibri" panose="020F0502020204030204" pitchFamily="34" charset="0"/>
                <a:cs typeface="Arial"/>
              </a:rPr>
              <a:t>A house is a human right, not a commodity to be traded for personal profit. </a:t>
            </a: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3600">
                <a:latin typeface="Arial"/>
                <a:ea typeface="Calibri" panose="020F0502020204030204" pitchFamily="34" charset="0"/>
                <a:cs typeface="Arial"/>
              </a:rPr>
              <a:t>Subsidy for social housing is an investment in the whole nation's economy, health and wellbeing.</a:t>
            </a:r>
          </a:p>
          <a:p>
            <a:pPr>
              <a:buFont typeface="Wingdings" panose="05000000000000000000" pitchFamily="2" charset="2"/>
              <a:buChar char="Ø"/>
            </a:pPr>
            <a:r>
              <a:rPr lang="en-GB" sz="3600">
                <a:latin typeface="Arial"/>
                <a:ea typeface="Calibri" panose="020F0502020204030204" pitchFamily="34" charset="0"/>
                <a:cs typeface="Arial"/>
              </a:rPr>
              <a:t>Investment in social housing keeps all prices, costs and poverty in check.</a:t>
            </a: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3600">
                <a:latin typeface="Arial"/>
                <a:ea typeface="Calibri" panose="020F0502020204030204" pitchFamily="34" charset="0"/>
                <a:cs typeface="Arial"/>
              </a:rPr>
              <a:t>The social enterprise business model is preferable to the private business model.</a:t>
            </a:r>
          </a:p>
          <a:p>
            <a:pPr>
              <a:buFont typeface="Wingdings" panose="05000000000000000000" pitchFamily="2" charset="2"/>
              <a:buChar char="Ø"/>
            </a:pPr>
            <a:r>
              <a:rPr lang="en-GB" sz="3600">
                <a:latin typeface="Arial"/>
                <a:ea typeface="Calibri" panose="020F0502020204030204" pitchFamily="34" charset="0"/>
                <a:cs typeface="Arial"/>
              </a:rPr>
              <a:t>   </a:t>
            </a: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effectLst/>
              <a:latin typeface="Arial" panose="020B0604020202020204" pitchFamily="34" charset="0"/>
              <a:ea typeface="Calibri" panose="020F0502020204030204" pitchFamily="34" charset="0"/>
              <a:cs typeface="Arial" panose="020B0604020202020204" pitchFamily="34" charset="0"/>
            </a:endParaRPr>
          </a:p>
          <a:p>
            <a:pPr lvl="0">
              <a:buFont typeface="Wingdings" panose="05000000000000000000" pitchFamily="2" charset="2"/>
              <a:buChar char="Ø"/>
            </a:pPr>
            <a:endParaRPr lang="en-GB" sz="34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521537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753465"/>
          </a:xfrm>
        </p:spPr>
        <p:txBody>
          <a:bodyPr/>
          <a:lstStyle/>
          <a:p>
            <a:r>
              <a:rPr lang="en-GB" b="1">
                <a:latin typeface="Arial"/>
                <a:cs typeface="Arial"/>
              </a:rPr>
              <a:t>Royal Bank Offices</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2340864"/>
            <a:ext cx="10371016" cy="4397561"/>
          </a:xfrm>
        </p:spPr>
        <p:txBody>
          <a:bodyPr>
            <a:normAutofit/>
          </a:bodyPr>
          <a:lstStyle/>
          <a:p>
            <a:pPr lvl="0">
              <a:buFont typeface="Wingdings" panose="05000000000000000000" pitchFamily="2" charset="2"/>
              <a:buChar char="Ø"/>
            </a:pPr>
            <a:endParaRPr lang="en-GB" sz="3600">
              <a:effectLst/>
              <a:latin typeface="Arial" panose="020B0604020202020204" pitchFamily="34" charset="0"/>
              <a:ea typeface="Calibri" panose="020F0502020204030204" pitchFamily="34" charset="0"/>
              <a:cs typeface="Arial" panose="020B0604020202020204" pitchFamily="34" charset="0"/>
            </a:endParaRPr>
          </a:p>
          <a:p>
            <a:pPr lvl="0">
              <a:buFont typeface="Wingdings" panose="05000000000000000000" pitchFamily="2" charset="2"/>
              <a:buChar char="Ø"/>
            </a:pPr>
            <a:endParaRPr lang="en-GB" sz="3400">
              <a:effectLst/>
              <a:latin typeface="Arial" panose="020B0604020202020204" pitchFamily="34" charset="0"/>
              <a:ea typeface="Calibri" panose="020F0502020204030204" pitchFamily="34" charset="0"/>
              <a:cs typeface="Arial" panose="020B0604020202020204" pitchFamily="34" charset="0"/>
            </a:endParaRPr>
          </a:p>
          <a:p>
            <a:endParaRPr lang="en-GB"/>
          </a:p>
        </p:txBody>
      </p:sp>
      <p:pic>
        <p:nvPicPr>
          <p:cNvPr id="5" name="Picture 4" descr="A picture containing sky, outdoor, road, street&#10;&#10;Description automatically generated">
            <a:extLst>
              <a:ext uri="{FF2B5EF4-FFF2-40B4-BE49-F238E27FC236}">
                <a16:creationId xmlns:a16="http://schemas.microsoft.com/office/drawing/2014/main" id="{60F9EA2B-17A7-29A1-9C5D-734C80FEA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14" y="2618842"/>
            <a:ext cx="4398873" cy="3299155"/>
          </a:xfrm>
          <a:prstGeom prst="rect">
            <a:avLst/>
          </a:prstGeom>
        </p:spPr>
      </p:pic>
      <p:pic>
        <p:nvPicPr>
          <p:cNvPr id="9" name="Picture 8" descr="A picture containing ground, outdoor, blacktop&#10;&#10;Description automatically generated">
            <a:extLst>
              <a:ext uri="{FF2B5EF4-FFF2-40B4-BE49-F238E27FC236}">
                <a16:creationId xmlns:a16="http://schemas.microsoft.com/office/drawing/2014/main" id="{4A2161EB-B65A-7FCA-6285-BC19E255E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357" y="1928470"/>
            <a:ext cx="3577133" cy="2682850"/>
          </a:xfrm>
          <a:prstGeom prst="rect">
            <a:avLst/>
          </a:prstGeom>
        </p:spPr>
      </p:pic>
      <p:pic>
        <p:nvPicPr>
          <p:cNvPr id="11" name="Picture 10" descr="A picture containing grass, outdoor, sky, tree&#10;&#10;Description automatically generated">
            <a:extLst>
              <a:ext uri="{FF2B5EF4-FFF2-40B4-BE49-F238E27FC236}">
                <a16:creationId xmlns:a16="http://schemas.microsoft.com/office/drawing/2014/main" id="{A96F921B-1A47-E15B-BFF1-8A290270A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8097" y="3744469"/>
            <a:ext cx="2898037" cy="2173528"/>
          </a:xfrm>
          <a:prstGeom prst="rect">
            <a:avLst/>
          </a:prstGeom>
        </p:spPr>
      </p:pic>
    </p:spTree>
    <p:extLst>
      <p:ext uri="{BB962C8B-B14F-4D97-AF65-F5344CB8AC3E}">
        <p14:creationId xmlns:p14="http://schemas.microsoft.com/office/powerpoint/2010/main" val="2001606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753465"/>
          </a:xfrm>
        </p:spPr>
        <p:txBody>
          <a:bodyPr/>
          <a:lstStyle/>
          <a:p>
            <a:r>
              <a:rPr lang="en-GB" b="1">
                <a:latin typeface="Arial"/>
                <a:cs typeface="Arial"/>
              </a:rPr>
              <a:t>Terminological </a:t>
            </a:r>
            <a:r>
              <a:rPr lang="en-GB" b="1" err="1">
                <a:latin typeface="Arial"/>
                <a:cs typeface="Arial"/>
              </a:rPr>
              <a:t>Inexactitude</a:t>
            </a:r>
            <a:endParaRPr lang="en-GB" b="1" err="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727606"/>
            <a:ext cx="10371016" cy="5010819"/>
          </a:xfrm>
        </p:spPr>
        <p:txBody>
          <a:bodyPr vert="horz" lIns="91440" tIns="45720" rIns="91440" bIns="45720" rtlCol="0" anchor="t">
            <a:normAutofit/>
          </a:bodyPr>
          <a:lstStyle/>
          <a:p>
            <a:pPr marL="0" indent="0">
              <a:buNone/>
            </a:pPr>
            <a:r>
              <a:rPr lang="en-GB" sz="2800">
                <a:latin typeface="Arial"/>
                <a:ea typeface="Times New Roman" panose="02020603050405020304" pitchFamily="18" charset="0"/>
                <a:cs typeface="Arial"/>
              </a:rPr>
              <a:t>" Rents will be capped based on Broad Rental Market Area (BRMA) 30th percentile. The Council have (sic) confirmed that the average household income in the city is £44,000 per year. Rents at the BRMA 30th percentile are considered to be affordable to those earning below the average income."</a:t>
            </a:r>
            <a:endParaRPr lang="en-GB" sz="280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2800">
                <a:latin typeface="Arial"/>
                <a:ea typeface="Calibri"/>
                <a:cs typeface="Arial"/>
              </a:rPr>
              <a:t>The MEDIAN income of a tenant in Edinburgh is £19k</a:t>
            </a:r>
            <a:endParaRPr lang="en-GB" sz="280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800">
                <a:latin typeface="Arial"/>
                <a:ea typeface="Calibri"/>
                <a:cs typeface="Arial"/>
              </a:rPr>
              <a:t>A senior care worker earns £21k.</a:t>
            </a:r>
          </a:p>
          <a:p>
            <a:pPr marL="0" indent="0">
              <a:buNone/>
            </a:pPr>
            <a:r>
              <a:rPr lang="en-GB" sz="2800">
                <a:latin typeface="Arial"/>
                <a:ea typeface="Calibri"/>
                <a:cs typeface="Arial"/>
              </a:rPr>
              <a:t>The 'BRMA 30th' rent is £184 per week</a:t>
            </a:r>
            <a:endParaRPr lang="en-GB" sz="280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800">
                <a:latin typeface="Arial"/>
                <a:ea typeface="Calibri"/>
                <a:cs typeface="Arial"/>
              </a:rPr>
              <a:t>Local Housing Allowance (LHA) cap is £154 per week.</a:t>
            </a:r>
            <a:endParaRPr lang="en-GB" sz="280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800">
                <a:latin typeface="Arial"/>
                <a:ea typeface="Calibri"/>
                <a:cs typeface="Arial"/>
              </a:rPr>
              <a:t>Affordable? Aye right....</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360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3400">
              <a:latin typeface="Arial" panose="020B0604020202020204" pitchFamily="34" charset="0"/>
              <a:ea typeface="Calibri" panose="020F0502020204030204" pitchFamily="34" charset="0"/>
              <a:cs typeface="Arial" panose="020B0604020202020204" pitchFamily="34" charset="0"/>
            </a:endParaRPr>
          </a:p>
          <a:p>
            <a:endParaRPr lang="en-GB">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8272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675311"/>
          </a:xfrm>
        </p:spPr>
        <p:txBody>
          <a:bodyPr>
            <a:normAutofit/>
          </a:bodyPr>
          <a:lstStyle/>
          <a:p>
            <a:r>
              <a:rPr lang="en-GB" b="1">
                <a:latin typeface="Arial"/>
                <a:cs typeface="Arial"/>
              </a:rPr>
              <a:t>The Big Issues</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569095"/>
            <a:ext cx="10371016" cy="5169330"/>
          </a:xfrm>
        </p:spPr>
        <p:txBody>
          <a:bodyPr vert="horz" lIns="91440" tIns="45720" rIns="91440" bIns="45720" rtlCol="0" anchor="t">
            <a:normAutofit fontScale="85000" lnSpcReduction="20000"/>
          </a:bodyPr>
          <a:lstStyle/>
          <a:p>
            <a:pPr>
              <a:buFont typeface="Wingdings" panose="05000000000000000000" pitchFamily="2" charset="2"/>
              <a:buChar char="Ø"/>
            </a:pPr>
            <a:r>
              <a:rPr lang="en-GB" sz="2800">
                <a:latin typeface="Arial"/>
                <a:ea typeface="Times New Roman" panose="02020603050405020304" pitchFamily="18" charset="0"/>
                <a:cs typeface="Arial"/>
              </a:rPr>
              <a:t>Increase investment in SOCIAL housing</a:t>
            </a:r>
            <a:endParaRPr lang="en-GB" sz="2800">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Use correct terminology, don't 'spin'</a:t>
            </a:r>
            <a:endParaRPr lang="en-GB" sz="2800" err="1">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Re-finance housing to peg (or even reduce) rent levels</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Other funding - PWLB(half council/RSL rates?), council pension funds</a:t>
            </a:r>
          </a:p>
          <a:p>
            <a:pPr>
              <a:buFont typeface="Wingdings" panose="05000000000000000000" pitchFamily="2" charset="2"/>
              <a:buChar char="Ø"/>
            </a:pPr>
            <a:r>
              <a:rPr lang="en-GB" sz="2800">
                <a:latin typeface="Arial"/>
                <a:ea typeface="Calibri"/>
                <a:cs typeface="Arial"/>
              </a:rPr>
              <a:t>Reform social security</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Reform taxation – Council, land, income and wealth tax.</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Pilot and establish Universal Basic/Citizens' Income</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Demonstrate added social/economic/environmental value</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Establish faith in an honest, transparent commissioning and procurement system for delivering quality public services.</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Pay attention! Question, challenge, monitor and evaluate incessantly</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panose="020F0502020204030204" pitchFamily="34" charset="0"/>
                <a:cs typeface="Arial"/>
              </a:rPr>
              <a:t>Get your 'lived experience' message across to SG</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000" i="1">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000" i="1">
              <a:latin typeface="Arial" panose="020B0604020202020204" pitchFamily="34" charset="0"/>
              <a:cs typeface="Arial" panose="020B0604020202020204" pitchFamily="34" charset="0"/>
            </a:endParaRPr>
          </a:p>
          <a:p>
            <a:pPr marL="0" indent="0">
              <a:buNone/>
            </a:pPr>
            <a:endParaRPr lang="en-GB" sz="360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cs typeface="Arial" panose="020B0604020202020204" pitchFamily="34" charset="0"/>
            </a:endParaRPr>
          </a:p>
          <a:p>
            <a:endParaRPr lang="en-GB">
              <a:latin typeface="Trebuchet MS" panose="020B0603020202020204"/>
              <a:cs typeface="Arial" panose="020B0604020202020204" pitchFamily="34" charset="0"/>
            </a:endParaRPr>
          </a:p>
        </p:txBody>
      </p:sp>
      <p:sp>
        <p:nvSpPr>
          <p:cNvPr id="4" name="TextBox 3">
            <a:extLst>
              <a:ext uri="{FF2B5EF4-FFF2-40B4-BE49-F238E27FC236}">
                <a16:creationId xmlns:a16="http://schemas.microsoft.com/office/drawing/2014/main" id="{14A4E6B8-D77E-D314-1B8E-C3E886E82BC5}"/>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66668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1124695"/>
          </a:xfrm>
        </p:spPr>
        <p:txBody>
          <a:bodyPr>
            <a:normAutofit/>
          </a:bodyPr>
          <a:lstStyle/>
          <a:p>
            <a:r>
              <a:rPr lang="en-GB" b="1">
                <a:latin typeface="Arial"/>
                <a:cs typeface="Arial"/>
              </a:rPr>
              <a:t>Other Reports</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559325"/>
            <a:ext cx="10371016" cy="5179100"/>
          </a:xfrm>
        </p:spPr>
        <p:txBody>
          <a:bodyPr vert="horz" lIns="91440" tIns="45720" rIns="91440" bIns="45720" rtlCol="0" anchor="t">
            <a:normAutofit fontScale="92500" lnSpcReduction="20000"/>
          </a:bodyPr>
          <a:lstStyle/>
          <a:p>
            <a:pPr>
              <a:buFont typeface="Wingdings" panose="05000000000000000000" pitchFamily="2" charset="2"/>
              <a:buChar char="Ø"/>
            </a:pPr>
            <a:r>
              <a:rPr lang="en-GB" sz="2800">
                <a:latin typeface="Arial"/>
                <a:ea typeface="Times New Roman" panose="02020603050405020304" pitchFamily="18" charset="0"/>
                <a:cs typeface="Arial"/>
              </a:rPr>
              <a:t>Affordable Housing :The SG's Affordable Housing Supply Targets. </a:t>
            </a:r>
            <a:r>
              <a:rPr lang="en-GB" sz="2000" i="1">
                <a:latin typeface="Arial"/>
                <a:ea typeface="Times New Roman" panose="02020603050405020304" pitchFamily="18" charset="0"/>
                <a:cs typeface="Arial"/>
              </a:rPr>
              <a:t>(Accounts Commission,</a:t>
            </a:r>
            <a:r>
              <a:rPr lang="en-GB" sz="2800">
                <a:latin typeface="Arial"/>
                <a:ea typeface="Times New Roman" panose="02020603050405020304" pitchFamily="18" charset="0"/>
                <a:cs typeface="Arial"/>
              </a:rPr>
              <a:t> </a:t>
            </a:r>
            <a:r>
              <a:rPr lang="en-GB" sz="2000" i="1">
                <a:latin typeface="Arial"/>
                <a:ea typeface="Times New Roman" panose="02020603050405020304" pitchFamily="18" charset="0"/>
                <a:cs typeface="Arial"/>
              </a:rPr>
              <a:t>March 2020)</a:t>
            </a:r>
            <a:endParaRPr lang="en-GB" sz="2000" i="1">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GB" sz="2800">
                <a:latin typeface="Arial"/>
                <a:ea typeface="Times New Roman" panose="02020603050405020304" pitchFamily="18" charset="0"/>
                <a:cs typeface="Arial"/>
              </a:rPr>
              <a:t>The Value, Incidence and Impact of Developer Contributions in Scotland, </a:t>
            </a:r>
            <a:r>
              <a:rPr lang="en-GB" sz="2000" i="1">
                <a:latin typeface="Arial"/>
                <a:ea typeface="Times New Roman" panose="02020603050405020304" pitchFamily="18" charset="0"/>
                <a:cs typeface="Arial"/>
              </a:rPr>
              <a:t>(SG , July 2021)</a:t>
            </a:r>
            <a:endParaRPr lang="en-GB" sz="2000" i="1">
              <a:effectLst/>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GB" sz="2800">
                <a:latin typeface="Arial"/>
                <a:cs typeface="Arial"/>
              </a:rPr>
              <a:t>Affordable Housing Need in Scotland Post-2021 </a:t>
            </a:r>
            <a:r>
              <a:rPr lang="en-GB" sz="2800" i="1">
                <a:latin typeface="Arial"/>
                <a:cs typeface="Arial"/>
              </a:rPr>
              <a:t>(</a:t>
            </a:r>
            <a:r>
              <a:rPr lang="en-GB" sz="2000" i="1" err="1">
                <a:latin typeface="Arial"/>
                <a:cs typeface="Arial"/>
              </a:rPr>
              <a:t>CIoHS</a:t>
            </a:r>
            <a:r>
              <a:rPr lang="en-GB" sz="2000" i="1">
                <a:latin typeface="Arial"/>
                <a:cs typeface="Arial"/>
              </a:rPr>
              <a:t>, SFHA, </a:t>
            </a:r>
            <a:r>
              <a:rPr lang="en-GB" sz="2000" i="1" err="1">
                <a:latin typeface="Arial"/>
                <a:cs typeface="Arial"/>
              </a:rPr>
              <a:t>ShelterS</a:t>
            </a:r>
            <a:r>
              <a:rPr lang="en-GB" sz="2000" i="1">
                <a:latin typeface="Arial"/>
                <a:cs typeface="Arial"/>
              </a:rPr>
              <a:t>,  May 2020)</a:t>
            </a:r>
            <a:endParaRPr lang="en-GB" sz="2000" i="1">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a:latin typeface="Arial"/>
                <a:ea typeface="Calibri" panose="020F0502020204030204" pitchFamily="34" charset="0"/>
                <a:cs typeface="Arial"/>
              </a:rPr>
              <a:t>The 'Benny Higgins' Report </a:t>
            </a:r>
            <a:r>
              <a:rPr lang="en-GB" sz="2000" i="1">
                <a:latin typeface="Arial"/>
                <a:ea typeface="Calibri" panose="020F0502020204030204" pitchFamily="34" charset="0"/>
                <a:cs typeface="Arial"/>
              </a:rPr>
              <a:t>(summer 2020)</a:t>
            </a:r>
            <a:endParaRPr lang="en-GB" sz="2000" i="1">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cs typeface="Arial"/>
              </a:rPr>
              <a:t>HARSAG  </a:t>
            </a:r>
            <a:r>
              <a:rPr lang="en-GB" sz="2000" i="1">
                <a:latin typeface="Arial"/>
                <a:cs typeface="Arial"/>
              </a:rPr>
              <a:t>(summer 2020)</a:t>
            </a:r>
            <a:endParaRPr lang="en-GB" sz="2000" i="1">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a:latin typeface="Arial"/>
                <a:cs typeface="Arial"/>
              </a:rPr>
              <a:t>If Not Now, When?  (</a:t>
            </a:r>
            <a:r>
              <a:rPr lang="en-GB" sz="2000" i="1">
                <a:latin typeface="Arial"/>
                <a:cs typeface="Arial"/>
              </a:rPr>
              <a:t>Social Renewal Advisory Board,</a:t>
            </a:r>
            <a:r>
              <a:rPr lang="en-GB" sz="2800">
                <a:latin typeface="Arial"/>
                <a:cs typeface="Arial"/>
              </a:rPr>
              <a:t> </a:t>
            </a:r>
            <a:r>
              <a:rPr lang="en-GB" sz="2000" i="1">
                <a:latin typeface="Arial"/>
                <a:cs typeface="Arial"/>
              </a:rPr>
              <a:t>January 2021)</a:t>
            </a:r>
            <a:endParaRPr lang="en-GB" sz="2000" i="1">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a:latin typeface="Arial"/>
                <a:cs typeface="Arial"/>
              </a:rPr>
              <a:t>The Impact of Social Housing: Economic, Social, Health and Wellbeing</a:t>
            </a:r>
            <a:r>
              <a:rPr lang="en-GB" sz="2800" i="1">
                <a:latin typeface="Arial"/>
                <a:cs typeface="Arial"/>
              </a:rPr>
              <a:t> </a:t>
            </a:r>
            <a:r>
              <a:rPr lang="en-GB" sz="2000" i="1">
                <a:latin typeface="Arial"/>
                <a:cs typeface="Arial"/>
              </a:rPr>
              <a:t>(CACHE, September 2020) </a:t>
            </a:r>
            <a:endParaRPr lang="en-GB" sz="2000" i="1">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a:latin typeface="Arial"/>
                <a:cs typeface="Arial"/>
              </a:rPr>
              <a:t>A Scotland of Better Places</a:t>
            </a:r>
            <a:r>
              <a:rPr lang="en-GB" sz="2000" i="1">
                <a:latin typeface="Arial"/>
                <a:cs typeface="Arial"/>
              </a:rPr>
              <a:t>  (David Hume Institute/Duncan McLennan, June 2021)</a:t>
            </a:r>
            <a:endParaRPr lang="en-GB" sz="2000" i="1">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000" i="1">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000" i="1">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000" i="1">
              <a:latin typeface="Arial" panose="020B0604020202020204" pitchFamily="34" charset="0"/>
              <a:cs typeface="Arial" panose="020B0604020202020204" pitchFamily="34" charset="0"/>
            </a:endParaRPr>
          </a:p>
          <a:p>
            <a:pPr marL="0" indent="0">
              <a:buNone/>
            </a:pPr>
            <a:endParaRPr lang="en-GB" sz="360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cs typeface="Arial" panose="020B0604020202020204" pitchFamily="34" charset="0"/>
            </a:endParaRPr>
          </a:p>
          <a:p>
            <a:endParaRPr lang="en-GB"/>
          </a:p>
        </p:txBody>
      </p:sp>
      <p:sp>
        <p:nvSpPr>
          <p:cNvPr id="4" name="TextBox 3">
            <a:extLst>
              <a:ext uri="{FF2B5EF4-FFF2-40B4-BE49-F238E27FC236}">
                <a16:creationId xmlns:a16="http://schemas.microsoft.com/office/drawing/2014/main" id="{14A4E6B8-D77E-D314-1B8E-C3E886E82BC5}"/>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9972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753465"/>
          </a:xfrm>
        </p:spPr>
        <p:txBody>
          <a:bodyPr/>
          <a:lstStyle/>
          <a:p>
            <a:r>
              <a:rPr lang="en-GB" b="1">
                <a:latin typeface="Arial" panose="020B0604020202020204" pitchFamily="34" charset="0"/>
                <a:cs typeface="Arial" panose="020B0604020202020204" pitchFamily="34" charset="0"/>
              </a:rPr>
              <a:t>Affordable Housing</a:t>
            </a: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2558384"/>
            <a:ext cx="10371016" cy="4180041"/>
          </a:xfrm>
        </p:spPr>
        <p:txBody>
          <a:bodyPr vert="horz" lIns="91440" tIns="45720" rIns="91440" bIns="45720" rtlCol="0" anchor="t">
            <a:normAutofit/>
          </a:bodyPr>
          <a:lstStyle/>
          <a:p>
            <a:pPr lvl="0">
              <a:buFont typeface="Wingdings" panose="05000000000000000000" pitchFamily="2" charset="2"/>
              <a:buChar char="Ø"/>
            </a:pPr>
            <a:r>
              <a:rPr lang="en-GB" sz="4000">
                <a:latin typeface="Arial"/>
                <a:ea typeface="Times New Roman" panose="02020603050405020304" pitchFamily="18" charset="0"/>
                <a:cs typeface="Arial"/>
              </a:rPr>
              <a:t>Rents</a:t>
            </a:r>
            <a:endParaRPr lang="en-GB" sz="4000">
              <a:effectLst/>
              <a:latin typeface="Arial"/>
              <a:ea typeface="Times New Roman" panose="02020603050405020304" pitchFamily="18" charset="0"/>
              <a:cs typeface="Arial"/>
            </a:endParaRPr>
          </a:p>
          <a:p>
            <a:pPr marL="0" indent="0">
              <a:buNone/>
            </a:pPr>
            <a:endParaRPr lang="en-GB" sz="4000">
              <a:latin typeface="Arial" panose="020B0604020202020204" pitchFamily="34" charset="0"/>
              <a:cs typeface="Arial" panose="020B0604020202020204" pitchFamily="34" charset="0"/>
            </a:endParaRPr>
          </a:p>
          <a:p>
            <a:pPr>
              <a:buFont typeface="Wingdings" panose="05000000000000000000" pitchFamily="2" charset="2"/>
              <a:buChar char="Ø"/>
            </a:pPr>
            <a:r>
              <a:rPr lang="en-GB" sz="4000">
                <a:latin typeface="Arial"/>
                <a:ea typeface="Calibri" panose="020F0502020204030204" pitchFamily="34" charset="0"/>
                <a:cs typeface="Arial"/>
              </a:rPr>
              <a:t>Planning</a:t>
            </a:r>
            <a:endParaRPr lang="en-GB" sz="4000">
              <a:effectLst/>
              <a:latin typeface="Arial"/>
              <a:ea typeface="Calibri" panose="020F0502020204030204" pitchFamily="34" charset="0"/>
              <a:cs typeface="Arial"/>
            </a:endParaRPr>
          </a:p>
          <a:p>
            <a:endParaRPr lang="en-GB"/>
          </a:p>
        </p:txBody>
      </p:sp>
    </p:spTree>
    <p:extLst>
      <p:ext uri="{BB962C8B-B14F-4D97-AF65-F5344CB8AC3E}">
        <p14:creationId xmlns:p14="http://schemas.microsoft.com/office/powerpoint/2010/main" val="412116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1120353"/>
          </a:xfrm>
        </p:spPr>
        <p:txBody>
          <a:bodyPr>
            <a:normAutofit fontScale="90000"/>
          </a:bodyPr>
          <a:lstStyle/>
          <a:p>
            <a:r>
              <a:rPr lang="en-GB" b="1">
                <a:latin typeface="Arial"/>
                <a:cs typeface="Arial"/>
              </a:rPr>
              <a:t>Rent and 'Subsidy' Levels – 1989-2008</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889309"/>
            <a:ext cx="10371016" cy="4849116"/>
          </a:xfrm>
        </p:spPr>
        <p:txBody>
          <a:bodyPr vert="horz" lIns="91440" tIns="45720" rIns="91440" bIns="45720" rtlCol="0" anchor="t">
            <a:normAutofit lnSpcReduction="10000"/>
          </a:bodyPr>
          <a:lstStyle/>
          <a:p>
            <a:pPr>
              <a:buFont typeface="Wingdings" panose="05000000000000000000" pitchFamily="2" charset="2"/>
              <a:buChar char="Ø"/>
            </a:pPr>
            <a:r>
              <a:rPr lang="en-GB" sz="2800">
                <a:latin typeface="Arial"/>
                <a:ea typeface="Calibri"/>
                <a:cs typeface="Arial"/>
              </a:rPr>
              <a:t>1989  RSLs Borrowing.</a:t>
            </a:r>
            <a:endParaRPr lang="en-GB" sz="280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'Mixed funding' working</a:t>
            </a:r>
          </a:p>
          <a:p>
            <a:pPr>
              <a:buFont typeface="Wingdings" panose="05000000000000000000" pitchFamily="2" charset="2"/>
              <a:buChar char="Ø"/>
            </a:pPr>
            <a:r>
              <a:rPr lang="en-GB" sz="2800">
                <a:latin typeface="Arial"/>
                <a:ea typeface="Calibri"/>
                <a:cs typeface="Arial"/>
              </a:rPr>
              <a:t>Cheap/long-term (30-yr) loans, </a:t>
            </a:r>
          </a:p>
          <a:p>
            <a:pPr>
              <a:buFont typeface="Wingdings" panose="05000000000000000000" pitchFamily="2" charset="2"/>
              <a:buChar char="Ø"/>
            </a:pPr>
            <a:r>
              <a:rPr lang="en-GB" sz="2800">
                <a:latin typeface="Arial"/>
                <a:ea typeface="Calibri"/>
                <a:cs typeface="Arial"/>
              </a:rPr>
              <a:t>HAG rates high (up to 90%), </a:t>
            </a:r>
          </a:p>
          <a:p>
            <a:pPr>
              <a:buFont typeface="Wingdings" panose="05000000000000000000" pitchFamily="2" charset="2"/>
              <a:buChar char="Ø"/>
            </a:pPr>
            <a:r>
              <a:rPr lang="en-GB" sz="2800">
                <a:latin typeface="Arial"/>
                <a:ea typeface="Calibri"/>
                <a:cs typeface="Arial"/>
              </a:rPr>
              <a:t>Rent levels kept pace with inflation.</a:t>
            </a:r>
          </a:p>
          <a:p>
            <a:pPr>
              <a:buFont typeface="Wingdings" panose="05000000000000000000" pitchFamily="2" charset="2"/>
              <a:buChar char="Ø"/>
            </a:pPr>
            <a:r>
              <a:rPr lang="en-GB" sz="2800">
                <a:latin typeface="Arial"/>
                <a:ea typeface="Calibri"/>
                <a:cs typeface="Arial"/>
              </a:rPr>
              <a:t>Social Security</a:t>
            </a:r>
          </a:p>
          <a:p>
            <a:pPr marL="0" indent="0">
              <a:buNone/>
            </a:pPr>
            <a:endParaRPr lang="en-GB" sz="2800">
              <a:latin typeface="Arial"/>
              <a:ea typeface="Calibri"/>
              <a:cs typeface="Arial"/>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800" b="1">
                <a:latin typeface="Arial"/>
                <a:ea typeface="Calibri"/>
                <a:cs typeface="Arial"/>
              </a:rPr>
              <a:t>Commitment to Social Housing</a:t>
            </a:r>
            <a:endParaRPr lang="en-GB" sz="2800" b="1">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endParaRPr lang="en-GB">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364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602584"/>
          </a:xfrm>
        </p:spPr>
        <p:txBody>
          <a:bodyPr>
            <a:normAutofit fontScale="90000"/>
          </a:bodyPr>
          <a:lstStyle/>
          <a:p>
            <a:r>
              <a:rPr lang="en-GB" b="1">
                <a:latin typeface="Arial"/>
                <a:cs typeface="Arial"/>
              </a:rPr>
              <a:t>Rent and 'Subsidy' Levels – 2008-2021</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668155"/>
            <a:ext cx="10371016" cy="6070270"/>
          </a:xfrm>
        </p:spPr>
        <p:txBody>
          <a:bodyPr vert="horz" lIns="91440" tIns="45720" rIns="91440" bIns="45720" rtlCol="0" anchor="t">
            <a:normAutofit fontScale="85000" lnSpcReduction="20000"/>
          </a:bodyPr>
          <a:lstStyle/>
          <a:p>
            <a:pPr>
              <a:buFont typeface="Wingdings" panose="05000000000000000000" pitchFamily="2" charset="2"/>
              <a:buChar char="Ø"/>
            </a:pPr>
            <a:endParaRPr lang="en-GB" sz="2800">
              <a:latin typeface="Arial"/>
              <a:ea typeface="Calibri"/>
              <a:cs typeface="Arial"/>
            </a:endParaRPr>
          </a:p>
          <a:p>
            <a:pPr>
              <a:buFont typeface="Wingdings" panose="05000000000000000000" pitchFamily="2" charset="2"/>
              <a:buChar char="Ø"/>
            </a:pPr>
            <a:endParaRPr lang="en-GB" sz="2800">
              <a:latin typeface="Arial"/>
              <a:ea typeface="Calibri"/>
              <a:cs typeface="Arial"/>
            </a:endParaRPr>
          </a:p>
          <a:p>
            <a:pPr>
              <a:buFont typeface="Wingdings" panose="05000000000000000000" pitchFamily="2" charset="2"/>
              <a:buChar char="Ø"/>
            </a:pPr>
            <a:r>
              <a:rPr lang="en-GB" sz="2800">
                <a:latin typeface="Arial"/>
                <a:ea typeface="Calibri"/>
                <a:cs typeface="Arial"/>
              </a:rPr>
              <a:t>2007/8  Financial Crash, Credit Crunch</a:t>
            </a:r>
            <a:endParaRPr lang="en-GB" sz="280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2009 'Firm Foundations' - Bulk Procurement</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2010  HAG Competition- 40k/% RSL, 30k LA.</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panose="020F0502020204030204" pitchFamily="34" charset="0"/>
                <a:cs typeface="Arial"/>
              </a:rPr>
              <a:t>'You can only sell your organs once'</a:t>
            </a:r>
          </a:p>
          <a:p>
            <a:pPr>
              <a:buFont typeface="Wingdings" panose="05000000000000000000" pitchFamily="2" charset="2"/>
              <a:buChar char="Ø"/>
            </a:pPr>
            <a:r>
              <a:rPr lang="en-GB" sz="2800" b="1">
                <a:latin typeface="Arial"/>
                <a:ea typeface="Calibri" panose="020F0502020204030204" pitchFamily="34" charset="0"/>
                <a:cs typeface="Arial"/>
              </a:rPr>
              <a:t>Austerity</a:t>
            </a:r>
            <a:endParaRPr lang="en-GB" sz="2800" b="1">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2013 Welfare Reform</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Grant Rates Up – 58k/% RSL</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Now under 55% </a:t>
            </a:r>
          </a:p>
          <a:p>
            <a:pPr>
              <a:buFont typeface="Wingdings" panose="05000000000000000000" pitchFamily="2" charset="2"/>
              <a:buChar char="Ø"/>
            </a:pPr>
            <a:r>
              <a:rPr lang="en-GB" sz="2800">
                <a:latin typeface="Arial"/>
                <a:ea typeface="Calibri"/>
                <a:cs typeface="Arial"/>
              </a:rPr>
              <a:t>Rents increasing above inflation to £87pw or more as costs increase but HAG rates flatline </a:t>
            </a:r>
            <a:r>
              <a:rPr lang="en-GB" sz="2800" err="1">
                <a:latin typeface="Arial"/>
                <a:ea typeface="Calibri"/>
                <a:cs typeface="Arial"/>
              </a:rPr>
              <a:t>ie</a:t>
            </a:r>
            <a:r>
              <a:rPr lang="en-GB" sz="2800">
                <a:latin typeface="Arial"/>
                <a:ea typeface="Calibri"/>
                <a:cs typeface="Arial"/>
              </a:rPr>
              <a:t> tenants increasingly subsidising new homes</a:t>
            </a:r>
          </a:p>
          <a:p>
            <a:pPr>
              <a:buFont typeface="Wingdings" panose="05000000000000000000" pitchFamily="2" charset="2"/>
              <a:buChar char="Ø"/>
            </a:pPr>
            <a:endParaRPr lang="en-GB" sz="2800">
              <a:latin typeface="Arial"/>
              <a:ea typeface="Calibri"/>
              <a:cs typeface="Arial"/>
            </a:endParaRPr>
          </a:p>
          <a:p>
            <a:pPr marL="0" indent="0">
              <a:buNone/>
            </a:pPr>
            <a:r>
              <a:rPr lang="en-GB" sz="2800" b="1">
                <a:latin typeface="Arial"/>
                <a:ea typeface="Calibri"/>
                <a:cs typeface="Arial"/>
              </a:rPr>
              <a:t>Commitment to Social Housing</a:t>
            </a:r>
            <a:endParaRPr lang="en-GB" sz="2800" b="1">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endParaRPr lang="en-GB">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018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1286429"/>
          </a:xfrm>
        </p:spPr>
        <p:txBody>
          <a:bodyPr>
            <a:normAutofit/>
          </a:bodyPr>
          <a:lstStyle/>
          <a:p>
            <a:r>
              <a:rPr lang="en-GB" b="1">
                <a:latin typeface="Arial"/>
                <a:cs typeface="Arial"/>
              </a:rPr>
              <a:t>By 2020, are Social Rents Still 'Affordable'?</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400848"/>
            <a:ext cx="10371016" cy="5337577"/>
          </a:xfrm>
        </p:spPr>
        <p:txBody>
          <a:bodyPr vert="horz" lIns="91440" tIns="45720" rIns="91440" bIns="45720" rtlCol="0" anchor="t">
            <a:normAutofit lnSpcReduction="10000"/>
          </a:bodyPr>
          <a:lstStyle/>
          <a:p>
            <a:pPr>
              <a:buFont typeface="Wingdings" panose="05000000000000000000" pitchFamily="2" charset="2"/>
              <a:buChar char="Ø"/>
            </a:pPr>
            <a:endParaRPr lang="en-GB" sz="2800">
              <a:latin typeface="Arial"/>
              <a:ea typeface="Calibri"/>
              <a:cs typeface="Arial"/>
            </a:endParaRPr>
          </a:p>
          <a:p>
            <a:pPr>
              <a:buFont typeface="Wingdings" panose="05000000000000000000" pitchFamily="2" charset="2"/>
              <a:buChar char="Ø"/>
            </a:pPr>
            <a:r>
              <a:rPr lang="en-GB" sz="2800">
                <a:latin typeface="Arial"/>
                <a:ea typeface="Calibri"/>
                <a:cs typeface="Arial"/>
              </a:rPr>
              <a:t>Measures have included:</a:t>
            </a:r>
          </a:p>
          <a:p>
            <a:pPr>
              <a:buFont typeface="Wingdings" panose="05000000000000000000" pitchFamily="2" charset="2"/>
              <a:buChar char="Ø"/>
            </a:pPr>
            <a:r>
              <a:rPr lang="en-GB" sz="2800">
                <a:latin typeface="Arial"/>
                <a:ea typeface="Calibri"/>
                <a:cs typeface="Arial"/>
              </a:rPr>
              <a:t>25% of the average wage </a:t>
            </a:r>
            <a:r>
              <a:rPr lang="en-GB" sz="2000" i="1">
                <a:latin typeface="Arial"/>
                <a:ea typeface="Calibri"/>
                <a:cs typeface="Arial"/>
              </a:rPr>
              <a:t>(Edinburgh Corporation, 1925)</a:t>
            </a:r>
            <a:endParaRPr lang="en-GB" sz="2000" i="1">
              <a:latin typeface="Arial" panose="020B0604020202020204" pitchFamily="34" charset="0"/>
              <a:ea typeface="Calibri"/>
              <a:cs typeface="Arial" panose="020B0604020202020204" pitchFamily="34" charset="0"/>
            </a:endParaRPr>
          </a:p>
          <a:p>
            <a:pPr>
              <a:buFont typeface="Wingdings" panose="05000000000000000000" pitchFamily="2" charset="2"/>
              <a:buChar char="Ø"/>
            </a:pPr>
            <a:r>
              <a:rPr lang="en-GB" sz="2800">
                <a:latin typeface="Arial"/>
                <a:ea typeface="Calibri"/>
                <a:cs typeface="Arial"/>
              </a:rPr>
              <a:t>25% of weekly wage of £3 </a:t>
            </a:r>
            <a:r>
              <a:rPr lang="en-GB" sz="2000" i="1">
                <a:latin typeface="Arial"/>
                <a:ea typeface="Calibri"/>
                <a:cs typeface="Arial"/>
              </a:rPr>
              <a:t>(Manchester Corporation, 1930)</a:t>
            </a:r>
          </a:p>
          <a:p>
            <a:pPr>
              <a:buFont typeface="Wingdings" panose="05000000000000000000" pitchFamily="2" charset="2"/>
              <a:buChar char="Ø"/>
            </a:pPr>
            <a:r>
              <a:rPr lang="en-GB" sz="2800">
                <a:latin typeface="Arial"/>
                <a:ea typeface="Calibri"/>
                <a:cs typeface="Arial"/>
              </a:rPr>
              <a:t>25% of disposable income </a:t>
            </a:r>
            <a:r>
              <a:rPr lang="en-GB" sz="2000" i="1">
                <a:latin typeface="Arial"/>
                <a:ea typeface="Calibri"/>
                <a:cs typeface="Arial"/>
              </a:rPr>
              <a:t>(SFHA, 1990s)</a:t>
            </a:r>
            <a:endParaRPr lang="en-GB" sz="2000" i="1">
              <a:latin typeface="Arial" panose="020B0604020202020204" pitchFamily="34" charset="0"/>
              <a:ea typeface="Calibri"/>
              <a:cs typeface="Arial" panose="020B0604020202020204" pitchFamily="34" charset="0"/>
            </a:endParaRPr>
          </a:p>
          <a:p>
            <a:pPr>
              <a:buFont typeface="Wingdings" panose="05000000000000000000" pitchFamily="2" charset="2"/>
              <a:buChar char="Ø"/>
            </a:pPr>
            <a:r>
              <a:rPr lang="en-GB" sz="2800">
                <a:latin typeface="Arial"/>
                <a:ea typeface="Calibri" panose="020F0502020204030204" pitchFamily="34" charset="0"/>
                <a:cs typeface="Arial"/>
              </a:rPr>
              <a:t>25% of gross income </a:t>
            </a:r>
            <a:r>
              <a:rPr lang="en-GB" sz="2000">
                <a:latin typeface="Arial"/>
                <a:ea typeface="Calibri" panose="020F0502020204030204" pitchFamily="34" charset="0"/>
                <a:cs typeface="Arial"/>
              </a:rPr>
              <a:t>(Various academics)</a:t>
            </a:r>
            <a:endParaRPr lang="en-GB" sz="20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panose="020F0502020204030204" pitchFamily="34" charset="0"/>
                <a:cs typeface="Arial"/>
              </a:rPr>
              <a:t>'Liveable' and '30% of income' </a:t>
            </a:r>
            <a:r>
              <a:rPr lang="en-GB" sz="2000" i="1">
                <a:latin typeface="Arial"/>
                <a:ea typeface="Calibri" panose="020F0502020204030204" pitchFamily="34" charset="0"/>
                <a:cs typeface="Arial"/>
              </a:rPr>
              <a:t>(SRAB, 2021).</a:t>
            </a:r>
            <a:endParaRPr lang="en-GB" sz="2000" i="1">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panose="020F0502020204030204" pitchFamily="34" charset="0"/>
                <a:cs typeface="Arial"/>
              </a:rPr>
              <a:t>With wages, benefits and savings 'frozen' while rents increase by 2% per annum or 15% above inflation in eight years and are nearly or over £100 </a:t>
            </a:r>
            <a:r>
              <a:rPr lang="en-GB" sz="2800" err="1">
                <a:latin typeface="Arial"/>
                <a:ea typeface="Calibri" panose="020F0502020204030204" pitchFamily="34" charset="0"/>
                <a:cs typeface="Arial"/>
              </a:rPr>
              <a:t>p.w</a:t>
            </a:r>
            <a:r>
              <a:rPr lang="en-GB" sz="2800">
                <a:latin typeface="Arial"/>
                <a:ea typeface="Calibri" panose="020F0502020204030204" pitchFamily="34" charset="0"/>
                <a:cs typeface="Arial"/>
              </a:rPr>
              <a:t>, then......</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panose="020F0502020204030204" pitchFamily="34" charset="0"/>
                <a:cs typeface="Arial"/>
              </a:rPr>
              <a:t>And that's before COVID19, rampant COL, etc.</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800" b="1">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endParaRPr lang="en-GB">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293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1286429"/>
          </a:xfrm>
        </p:spPr>
        <p:txBody>
          <a:bodyPr>
            <a:normAutofit/>
          </a:bodyPr>
          <a:lstStyle/>
          <a:p>
            <a:r>
              <a:rPr lang="en-GB" b="1">
                <a:latin typeface="Arial"/>
                <a:cs typeface="Arial"/>
              </a:rPr>
              <a:t>Housing Needs and Demand Analysis (</a:t>
            </a:r>
            <a:r>
              <a:rPr lang="en-GB" b="1" err="1">
                <a:latin typeface="Arial"/>
                <a:cs typeface="Arial"/>
              </a:rPr>
              <a:t>HoNDA</a:t>
            </a:r>
            <a:r>
              <a:rPr lang="en-GB" b="1">
                <a:latin typeface="Arial"/>
                <a:cs typeface="Arial"/>
              </a:rPr>
              <a:t>)</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566925"/>
            <a:ext cx="10371016" cy="5171500"/>
          </a:xfrm>
        </p:spPr>
        <p:txBody>
          <a:bodyPr vert="horz" lIns="91440" tIns="45720" rIns="91440" bIns="45720" rtlCol="0" anchor="t">
            <a:normAutofit/>
          </a:bodyPr>
          <a:lstStyle/>
          <a:p>
            <a:pPr>
              <a:buFont typeface="Wingdings" panose="05000000000000000000" pitchFamily="2" charset="2"/>
              <a:buChar char="Ø"/>
            </a:pPr>
            <a:endParaRPr lang="en-GB" sz="2800">
              <a:latin typeface="Arial"/>
              <a:ea typeface="Calibri"/>
              <a:cs typeface="Arial"/>
            </a:endParaRPr>
          </a:p>
          <a:p>
            <a:pPr>
              <a:buFont typeface="Wingdings" panose="05000000000000000000" pitchFamily="2" charset="2"/>
              <a:buChar char="Ø"/>
            </a:pPr>
            <a:r>
              <a:rPr lang="en-GB" sz="2800">
                <a:latin typeface="Arial"/>
                <a:ea typeface="Calibri"/>
                <a:cs typeface="Arial"/>
              </a:rPr>
              <a:t>To underpin/justify each LA's Strategic Housing Investment Plan (SHIP)</a:t>
            </a:r>
          </a:p>
          <a:p>
            <a:pPr>
              <a:buFont typeface="Wingdings" panose="05000000000000000000" pitchFamily="2" charset="2"/>
              <a:buChar char="Ø"/>
            </a:pPr>
            <a:r>
              <a:rPr lang="en-GB" sz="2800">
                <a:latin typeface="Arial"/>
                <a:ea typeface="Calibri"/>
                <a:cs typeface="Arial"/>
              </a:rPr>
              <a:t>Well out of date – most recent 2015.</a:t>
            </a:r>
            <a:endParaRPr lang="en-GB" sz="2800">
              <a:latin typeface="Arial" panose="020B0604020202020204" pitchFamily="34" charset="0"/>
              <a:ea typeface="Calibri"/>
              <a:cs typeface="Arial" panose="020B0604020202020204" pitchFamily="34" charset="0"/>
            </a:endParaRPr>
          </a:p>
          <a:p>
            <a:pPr>
              <a:buFont typeface="Wingdings" panose="05000000000000000000" pitchFamily="2" charset="2"/>
              <a:buChar char="Ø"/>
            </a:pPr>
            <a:r>
              <a:rPr lang="en-GB" sz="2800">
                <a:latin typeface="Arial"/>
                <a:ea typeface="Calibri" panose="020F0502020204030204" pitchFamily="34" charset="0"/>
                <a:cs typeface="Arial"/>
              </a:rPr>
              <a:t>Not good enough. Lack meaningful, localised statistics re. household incomes, rent levels, house sizes, (rising) housing costs, inadequacies of the welfare system, etc.</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panose="020F0502020204030204" pitchFamily="34" charset="0"/>
                <a:cs typeface="Arial"/>
              </a:rPr>
              <a:t>SG has recognised shortcomings/issued guidance for the current updates</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panose="020F0502020204030204" pitchFamily="34" charset="0"/>
                <a:cs typeface="Arial"/>
              </a:rPr>
              <a:t>Range of processes/scope/control  </a:t>
            </a:r>
            <a:r>
              <a:rPr lang="en-GB" sz="2800" err="1">
                <a:latin typeface="Arial"/>
                <a:ea typeface="Calibri" panose="020F0502020204030204" pitchFamily="34" charset="0"/>
                <a:cs typeface="Arial"/>
              </a:rPr>
              <a:t>eg</a:t>
            </a:r>
            <a:r>
              <a:rPr lang="en-GB" sz="2800">
                <a:latin typeface="Arial"/>
                <a:ea typeface="Calibri" panose="020F0502020204030204" pitchFamily="34" charset="0"/>
                <a:cs typeface="Arial"/>
              </a:rPr>
              <a:t> ESESCRD- 6 LAs.</a:t>
            </a:r>
            <a:endParaRPr lang="en-GB" sz="2800" err="1">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800" b="1">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endParaRPr lang="en-GB">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759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1120353"/>
          </a:xfrm>
        </p:spPr>
        <p:txBody>
          <a:bodyPr>
            <a:normAutofit fontScale="90000"/>
          </a:bodyPr>
          <a:lstStyle/>
          <a:p>
            <a:r>
              <a:rPr lang="en-GB" b="1">
                <a:latin typeface="Arial"/>
                <a:cs typeface="Arial"/>
              </a:rPr>
              <a:t>New Supply of Social Homes 1989-2021</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635309"/>
            <a:ext cx="10371016" cy="5103116"/>
          </a:xfrm>
        </p:spPr>
        <p:txBody>
          <a:bodyPr vert="horz" lIns="91440" tIns="45720" rIns="91440" bIns="45720" rtlCol="0" anchor="t">
            <a:normAutofit fontScale="92500" lnSpcReduction="10000"/>
          </a:bodyPr>
          <a:lstStyle/>
          <a:p>
            <a:pPr>
              <a:buFont typeface="Wingdings" panose="05000000000000000000" pitchFamily="2" charset="2"/>
              <a:buChar char="Ø"/>
            </a:pPr>
            <a:r>
              <a:rPr lang="en-GB" sz="2800">
                <a:latin typeface="Arial"/>
                <a:ea typeface="Calibri"/>
                <a:cs typeface="Arial"/>
              </a:rPr>
              <a:t>1989  RSLs Developing, LAs not.</a:t>
            </a:r>
            <a:endParaRPr lang="en-GB" sz="280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Stock Transfer</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S.75</a:t>
            </a:r>
          </a:p>
          <a:p>
            <a:pPr>
              <a:buFont typeface="Wingdings" panose="05000000000000000000" pitchFamily="2" charset="2"/>
              <a:buChar char="Ø"/>
            </a:pPr>
            <a:r>
              <a:rPr lang="en-GB" sz="2800">
                <a:latin typeface="Arial"/>
                <a:ea typeface="Calibri"/>
                <a:cs typeface="Arial"/>
              </a:rPr>
              <a:t>Right to Buy (½ M sold).</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2010 Shelter/</a:t>
            </a:r>
            <a:r>
              <a:rPr lang="en-GB" sz="2800" err="1">
                <a:latin typeface="Arial"/>
                <a:ea typeface="Calibri"/>
                <a:cs typeface="Arial"/>
              </a:rPr>
              <a:t>CIoH</a:t>
            </a:r>
            <a:r>
              <a:rPr lang="en-GB" sz="2800">
                <a:latin typeface="Arial"/>
                <a:ea typeface="Calibri"/>
                <a:cs typeface="Arial"/>
              </a:rPr>
              <a:t>/SFHA call for 10k new social homes p.a.</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Best Year- 7k</a:t>
            </a:r>
          </a:p>
          <a:p>
            <a:pPr>
              <a:buFont typeface="Wingdings" panose="05000000000000000000" pitchFamily="2" charset="2"/>
              <a:buChar char="Ø"/>
            </a:pPr>
            <a:r>
              <a:rPr lang="en-GB" sz="2800">
                <a:latin typeface="Arial"/>
                <a:ea typeface="Calibri"/>
                <a:cs typeface="Arial"/>
              </a:rPr>
              <a:t>2016  SG Target  50k 'affordable' (inc.35k social) by 2021</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panose="020F0502020204030204" pitchFamily="34" charset="0"/>
                <a:cs typeface="Arial"/>
              </a:rPr>
              <a:t>' Only' 28k social completions, thanks to COVID19.</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280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800" b="1">
                <a:latin typeface="Arial"/>
                <a:ea typeface="Calibri"/>
                <a:cs typeface="Arial"/>
              </a:rPr>
              <a:t>      Social Housing supply shortfall gets bigger.</a:t>
            </a:r>
            <a:endParaRPr lang="en-GB" sz="2800" b="1">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endParaRPr lang="en-GB">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427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9212-8495-4808-822E-9198D9465901}"/>
              </a:ext>
            </a:extLst>
          </p:cNvPr>
          <p:cNvSpPr>
            <a:spLocks noGrp="1"/>
          </p:cNvSpPr>
          <p:nvPr>
            <p:ph type="title"/>
          </p:nvPr>
        </p:nvSpPr>
        <p:spPr>
          <a:xfrm>
            <a:off x="812800" y="768097"/>
            <a:ext cx="8463617" cy="768661"/>
          </a:xfrm>
        </p:spPr>
        <p:txBody>
          <a:bodyPr>
            <a:normAutofit/>
          </a:bodyPr>
          <a:lstStyle/>
          <a:p>
            <a:r>
              <a:rPr lang="en-GB" b="1">
                <a:latin typeface="Arial"/>
                <a:cs typeface="Arial"/>
              </a:rPr>
              <a:t>New Supply – What now?</a:t>
            </a:r>
            <a:endParaRPr lang="en-GB"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32DB12-471D-497A-AE6D-D311064E108A}"/>
              </a:ext>
            </a:extLst>
          </p:cNvPr>
          <p:cNvSpPr>
            <a:spLocks noGrp="1"/>
          </p:cNvSpPr>
          <p:nvPr>
            <p:ph idx="1"/>
          </p:nvPr>
        </p:nvSpPr>
        <p:spPr>
          <a:xfrm>
            <a:off x="812799" y="1635309"/>
            <a:ext cx="10371016" cy="5103116"/>
          </a:xfrm>
        </p:spPr>
        <p:txBody>
          <a:bodyPr vert="horz" lIns="91440" tIns="45720" rIns="91440" bIns="45720" rtlCol="0" anchor="t">
            <a:normAutofit fontScale="92500" lnSpcReduction="20000"/>
          </a:bodyPr>
          <a:lstStyle/>
          <a:p>
            <a:pPr>
              <a:buFont typeface="Wingdings" panose="05000000000000000000" pitchFamily="2" charset="2"/>
              <a:buChar char="Ø"/>
            </a:pPr>
            <a:r>
              <a:rPr lang="en-GB" sz="2800">
                <a:latin typeface="Arial"/>
                <a:ea typeface="Calibri" panose="020F0502020204030204" pitchFamily="34" charset="0"/>
                <a:cs typeface="Arial"/>
              </a:rPr>
              <a:t>Materials prices and Construction work stops during first lockdown</a:t>
            </a:r>
            <a:endParaRPr lang="en-GB" sz="28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GB" sz="2800">
                <a:latin typeface="Arial"/>
                <a:ea typeface="Calibri"/>
                <a:cs typeface="Arial"/>
              </a:rPr>
              <a:t>Materials prices and operatives shortages soar and new works stall</a:t>
            </a:r>
            <a:endParaRPr lang="en-GB" sz="2800">
              <a:latin typeface="Arial" panose="020B0604020202020204" pitchFamily="34" charset="0"/>
              <a:ea typeface="Calibri"/>
              <a:cs typeface="Arial" panose="020B0604020202020204" pitchFamily="34" charset="0"/>
            </a:endParaRPr>
          </a:p>
          <a:p>
            <a:pPr>
              <a:buFont typeface="Wingdings" panose="05000000000000000000" pitchFamily="2" charset="2"/>
              <a:buChar char="Ø"/>
            </a:pPr>
            <a:r>
              <a:rPr lang="en-GB" sz="2800">
                <a:latin typeface="Arial"/>
                <a:ea typeface="Calibri"/>
                <a:cs typeface="Arial"/>
              </a:rPr>
              <a:t>SG Publishes Housing to 2040, committing to 100k new 'affordable' homes in 10 years (later upped to 110k), 70% of which to be social.</a:t>
            </a:r>
            <a:endParaRPr lang="en-GB" sz="2800">
              <a:latin typeface="Arial" panose="020B0604020202020204" pitchFamily="34" charset="0"/>
              <a:ea typeface="Calibri"/>
              <a:cs typeface="Arial" panose="020B0604020202020204" pitchFamily="34" charset="0"/>
            </a:endParaRPr>
          </a:p>
          <a:p>
            <a:pPr>
              <a:buFont typeface="Wingdings" panose="05000000000000000000" pitchFamily="2" charset="2"/>
              <a:buChar char="Ø"/>
            </a:pPr>
            <a:r>
              <a:rPr lang="en-GB" sz="2800">
                <a:latin typeface="Arial"/>
                <a:ea typeface="Calibri"/>
                <a:cs typeface="Arial"/>
              </a:rPr>
              <a:t>SG then announces a cocktail of total funding (including £268m cut) and benchmark subsidy rates (average 45%) that makes this target unachievable. Maybe only half that number?</a:t>
            </a:r>
            <a:endParaRPr lang="en-GB" sz="2800">
              <a:latin typeface="Arial" panose="020B0604020202020204" pitchFamily="34" charset="0"/>
              <a:ea typeface="Calibri"/>
              <a:cs typeface="Arial" panose="020B0604020202020204" pitchFamily="34" charset="0"/>
            </a:endParaRPr>
          </a:p>
          <a:p>
            <a:pPr>
              <a:buFont typeface="Wingdings" panose="05000000000000000000" pitchFamily="2" charset="2"/>
              <a:buChar char="Ø"/>
            </a:pPr>
            <a:r>
              <a:rPr lang="en-GB" sz="2800">
                <a:latin typeface="Arial"/>
                <a:ea typeface="Calibri"/>
                <a:cs typeface="Arial"/>
              </a:rPr>
              <a:t>Worse, some RSLs think they'll soon not be able to build for social rent at all.</a:t>
            </a:r>
            <a:endParaRPr lang="en-GB" sz="2800">
              <a:latin typeface="Arial" panose="020B0604020202020204" pitchFamily="34" charset="0"/>
              <a:ea typeface="Calibri"/>
              <a:cs typeface="Arial" panose="020B0604020202020204" pitchFamily="34" charset="0"/>
            </a:endParaRPr>
          </a:p>
          <a:p>
            <a:pPr marL="0" indent="0">
              <a:buNone/>
            </a:pPr>
            <a:endParaRPr lang="en-GB" sz="2800">
              <a:latin typeface="Arial"/>
              <a:ea typeface="Calibri"/>
              <a:cs typeface="Arial"/>
            </a:endParaRPr>
          </a:p>
          <a:p>
            <a:pPr marL="0" indent="0">
              <a:buNone/>
            </a:pPr>
            <a:r>
              <a:rPr lang="en-GB" sz="2800" b="1">
                <a:latin typeface="Arial"/>
                <a:ea typeface="Calibri"/>
                <a:cs typeface="Arial"/>
              </a:rPr>
              <a:t>      Social Housing supply shortfall gets even bigger.</a:t>
            </a:r>
            <a:endParaRPr lang="en-GB" sz="2800" b="1">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60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sz="3400">
              <a:latin typeface="Arial" panose="020B0604020202020204" pitchFamily="34" charset="0"/>
              <a:ea typeface="Calibri" panose="020F0502020204030204" pitchFamily="34" charset="0"/>
              <a:cs typeface="Arial" panose="020B0604020202020204" pitchFamily="34" charset="0"/>
            </a:endParaRPr>
          </a:p>
          <a:p>
            <a:endParaRPr lang="en-GB">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44260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1830</Words>
  <Application>Microsoft Office PowerPoint</Application>
  <PresentationFormat>Widescreen</PresentationFormat>
  <Paragraphs>256</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Trebuchet MS</vt:lpstr>
      <vt:lpstr>Wingdings</vt:lpstr>
      <vt:lpstr>Wingdings 3</vt:lpstr>
      <vt:lpstr>Facet</vt:lpstr>
      <vt:lpstr>‘Affordable’ Housing? Aye, right…….</vt:lpstr>
      <vt:lpstr>5 Fundamental Principles</vt:lpstr>
      <vt:lpstr>Affordable Housing</vt:lpstr>
      <vt:lpstr>Rent and 'Subsidy' Levels – 1989-2008</vt:lpstr>
      <vt:lpstr>Rent and 'Subsidy' Levels – 2008-2021</vt:lpstr>
      <vt:lpstr>By 2020, are Social Rents Still 'Affordable'?</vt:lpstr>
      <vt:lpstr>Housing Needs and Demand Analysis (HoNDA)</vt:lpstr>
      <vt:lpstr>New Supply of Social Homes 1989-2021</vt:lpstr>
      <vt:lpstr>New Supply – What now?</vt:lpstr>
      <vt:lpstr>Affordable Housing Policy</vt:lpstr>
      <vt:lpstr>NPF4 consultation- some responses</vt:lpstr>
      <vt:lpstr>NPF4 consultation- my response (1)</vt:lpstr>
      <vt:lpstr>NPF4 consultation- my response (2)</vt:lpstr>
      <vt:lpstr>NPF4 – definition of 'affordable' housing</vt:lpstr>
      <vt:lpstr>Edinburgh’s Housing Crisis</vt:lpstr>
      <vt:lpstr>Edinburgh Poverty Commission</vt:lpstr>
      <vt:lpstr>Edinburgh Social Rent Supply Stalls</vt:lpstr>
      <vt:lpstr>Planning Applications - Edinburgh</vt:lpstr>
      <vt:lpstr>How much Social? CEC (and Developer)   response</vt:lpstr>
      <vt:lpstr>Royal Bank Offices</vt:lpstr>
      <vt:lpstr>Terminological Inexactitude</vt:lpstr>
      <vt:lpstr>The Big Issues</vt:lpstr>
      <vt:lpstr>Other 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Aberdeenshire Council: Structures, Process and Finance</dc:title>
  <dc:creator>Tony Kelly</dc:creator>
  <cp:lastModifiedBy>Craig Sanderson</cp:lastModifiedBy>
  <cp:revision>5</cp:revision>
  <dcterms:created xsi:type="dcterms:W3CDTF">2022-02-17T11:44:17Z</dcterms:created>
  <dcterms:modified xsi:type="dcterms:W3CDTF">2022-06-09T08:01:04Z</dcterms:modified>
</cp:coreProperties>
</file>