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77" r:id="rId2"/>
    <p:sldId id="281" r:id="rId3"/>
    <p:sldId id="283" r:id="rId4"/>
    <p:sldId id="291" r:id="rId5"/>
    <p:sldId id="294" r:id="rId6"/>
    <p:sldId id="296" r:id="rId7"/>
    <p:sldId id="301" r:id="rId8"/>
    <p:sldId id="310" r:id="rId9"/>
    <p:sldId id="311" r:id="rId10"/>
    <p:sldId id="309" r:id="rId11"/>
    <p:sldId id="302" r:id="rId12"/>
    <p:sldId id="305" r:id="rId13"/>
    <p:sldId id="287" r:id="rId14"/>
    <p:sldId id="312" r:id="rId15"/>
    <p:sldId id="313" r:id="rId16"/>
    <p:sldId id="276" r:id="rId17"/>
  </p:sldIdLst>
  <p:sldSz cx="9144000" cy="6858000" type="screen4x3"/>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92926C-E23F-2648-9778-AC91EC55A9A0}">
          <p14:sldIdLst>
            <p14:sldId id="277"/>
            <p14:sldId id="281"/>
            <p14:sldId id="283"/>
            <p14:sldId id="291"/>
            <p14:sldId id="294"/>
            <p14:sldId id="296"/>
            <p14:sldId id="301"/>
            <p14:sldId id="310"/>
            <p14:sldId id="311"/>
            <p14:sldId id="309"/>
            <p14:sldId id="302"/>
            <p14:sldId id="305"/>
            <p14:sldId id="287"/>
            <p14:sldId id="312"/>
            <p14:sldId id="313"/>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C"/>
    <a:srgbClr val="572932"/>
    <a:srgbClr val="B7A99A"/>
    <a:srgbClr val="8891A0"/>
    <a:srgbClr val="9CA2B1"/>
    <a:srgbClr val="3F1620"/>
    <a:srgbClr val="42151F"/>
    <a:srgbClr val="41151E"/>
    <a:srgbClr val="401E1F"/>
    <a:srgbClr val="3D14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B25012-B6B4-4CD8-A491-EE2351933848}" v="114" dt="2022-06-06T21:42:24.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autoAdjust="0"/>
    <p:restoredTop sz="78643" autoAdjust="0"/>
  </p:normalViewPr>
  <p:slideViewPr>
    <p:cSldViewPr snapToGrid="0" snapToObjects="1">
      <p:cViewPr varScale="1">
        <p:scale>
          <a:sx n="67" d="100"/>
          <a:sy n="67" d="100"/>
        </p:scale>
        <p:origin x="2093" y="6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13" d="100"/>
          <a:sy n="113" d="100"/>
        </p:scale>
        <p:origin x="523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46774A-82A9-483E-86A0-198C7CA348F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GB"/>
        </a:p>
      </dgm:t>
    </dgm:pt>
    <dgm:pt modelId="{21C2246A-8522-4885-8911-035C8F809398}">
      <dgm:prSet custT="1"/>
      <dgm:spPr>
        <a:solidFill>
          <a:srgbClr val="B7A99A"/>
        </a:solidFill>
        <a:ln>
          <a:noFill/>
        </a:ln>
      </dgm:spPr>
      <dgm:t>
        <a:bodyPr/>
        <a:lstStyle/>
        <a:p>
          <a:pPr algn="l" rtl="0"/>
          <a:r>
            <a:rPr lang="en-GB" sz="5000" b="1" i="0" dirty="0">
              <a:solidFill>
                <a:srgbClr val="FFFFFF"/>
              </a:solidFill>
              <a:latin typeface="Arial"/>
              <a:cs typeface="Arial"/>
            </a:rPr>
            <a:t>200</a:t>
          </a:r>
          <a:br>
            <a:rPr lang="en-GB" sz="2100" dirty="0">
              <a:solidFill>
                <a:srgbClr val="FFFFFF"/>
              </a:solidFill>
              <a:latin typeface="Arial"/>
              <a:cs typeface="Arial"/>
            </a:rPr>
          </a:br>
          <a:r>
            <a:rPr lang="en-GB" sz="1800" dirty="0">
              <a:solidFill>
                <a:srgbClr val="FFFFFF"/>
              </a:solidFill>
              <a:latin typeface="Arial"/>
              <a:cs typeface="Arial"/>
            </a:rPr>
            <a:t>Battery storage devices in 200 homes by 2022</a:t>
          </a:r>
          <a:br>
            <a:rPr lang="en-GB" sz="1800" dirty="0">
              <a:solidFill>
                <a:srgbClr val="FFFFFF"/>
              </a:solidFill>
              <a:latin typeface="Arial"/>
              <a:cs typeface="Arial"/>
            </a:rPr>
          </a:br>
          <a:br>
            <a:rPr lang="en-GB" sz="1800" dirty="0">
              <a:solidFill>
                <a:srgbClr val="FFFFFF"/>
              </a:solidFill>
              <a:latin typeface="Arial"/>
              <a:cs typeface="Arial"/>
            </a:rPr>
          </a:br>
          <a:endParaRPr lang="en-GB" sz="1800" b="0" i="0" dirty="0">
            <a:solidFill>
              <a:srgbClr val="FFFFFF"/>
            </a:solidFill>
            <a:latin typeface="Arial"/>
            <a:cs typeface="Arial"/>
          </a:endParaRPr>
        </a:p>
      </dgm:t>
    </dgm:pt>
    <dgm:pt modelId="{EBCC89BF-FC38-445D-A88F-998C5FAF4BD9}" type="parTrans" cxnId="{F79E284A-D859-4D8C-B2E1-58CDB8368829}">
      <dgm:prSet/>
      <dgm:spPr/>
      <dgm:t>
        <a:bodyPr/>
        <a:lstStyle/>
        <a:p>
          <a:endParaRPr lang="en-GB"/>
        </a:p>
      </dgm:t>
    </dgm:pt>
    <dgm:pt modelId="{40C89AC1-B7BA-4397-AC71-699CE66973E6}" type="sibTrans" cxnId="{F79E284A-D859-4D8C-B2E1-58CDB8368829}">
      <dgm:prSet/>
      <dgm:spPr/>
      <dgm:t>
        <a:bodyPr/>
        <a:lstStyle/>
        <a:p>
          <a:endParaRPr lang="en-GB"/>
        </a:p>
      </dgm:t>
    </dgm:pt>
    <dgm:pt modelId="{D42DCFA0-16AE-4869-94BA-5C6F3A393AD8}">
      <dgm:prSet custT="1"/>
      <dgm:spPr>
        <a:solidFill>
          <a:srgbClr val="3F1620"/>
        </a:solidFill>
        <a:ln>
          <a:noFill/>
        </a:ln>
      </dgm:spPr>
      <dgm:t>
        <a:bodyPr/>
        <a:lstStyle/>
        <a:p>
          <a:pPr algn="l" rtl="0"/>
          <a:r>
            <a:rPr lang="en-GB" sz="5000" b="1" i="0" dirty="0">
              <a:solidFill>
                <a:schemeClr val="bg1"/>
              </a:solidFill>
              <a:latin typeface="Arial"/>
              <a:cs typeface="Arial"/>
            </a:rPr>
            <a:t>4,000</a:t>
          </a:r>
          <a:br>
            <a:rPr lang="en-GB" sz="2400" dirty="0">
              <a:solidFill>
                <a:srgbClr val="FFFFFF"/>
              </a:solidFill>
            </a:rPr>
          </a:br>
          <a:r>
            <a:rPr lang="en-GB" sz="1800" b="0" i="0" dirty="0">
              <a:solidFill>
                <a:srgbClr val="FFFFFF"/>
              </a:solidFill>
              <a:latin typeface="Arial"/>
              <a:cs typeface="Arial"/>
            </a:rPr>
            <a:t>Scotland’s largest network of district heating connections – over 4,000 low or zero emission connections</a:t>
          </a:r>
          <a:endParaRPr lang="en-GB" sz="1800" b="0" i="0" dirty="0">
            <a:solidFill>
              <a:srgbClr val="FF0000"/>
            </a:solidFill>
            <a:latin typeface="Arial"/>
            <a:cs typeface="Arial"/>
          </a:endParaRPr>
        </a:p>
      </dgm:t>
    </dgm:pt>
    <dgm:pt modelId="{33B80F04-ED9C-41D7-92EA-6DEE4081D574}" type="parTrans" cxnId="{98CEFA52-D711-4962-AE3E-F39EE8C44AD4}">
      <dgm:prSet/>
      <dgm:spPr/>
      <dgm:t>
        <a:bodyPr/>
        <a:lstStyle/>
        <a:p>
          <a:endParaRPr lang="en-GB"/>
        </a:p>
      </dgm:t>
    </dgm:pt>
    <dgm:pt modelId="{307DC7E9-E658-404D-99EA-CB5220068289}" type="sibTrans" cxnId="{98CEFA52-D711-4962-AE3E-F39EE8C44AD4}">
      <dgm:prSet/>
      <dgm:spPr/>
      <dgm:t>
        <a:bodyPr/>
        <a:lstStyle/>
        <a:p>
          <a:endParaRPr lang="en-GB"/>
        </a:p>
      </dgm:t>
    </dgm:pt>
    <dgm:pt modelId="{B503A1ED-AF5F-449F-BD98-53BA1C9CE54D}">
      <dgm:prSet custT="1"/>
      <dgm:spPr>
        <a:solidFill>
          <a:srgbClr val="FFC72C"/>
        </a:solidFill>
        <a:ln>
          <a:noFill/>
        </a:ln>
        <a:effectLst/>
      </dgm:spPr>
      <dgm:t>
        <a:bodyPr/>
        <a:lstStyle/>
        <a:p>
          <a:pPr algn="l" rtl="0"/>
          <a:r>
            <a:rPr lang="en-GB" sz="5000" b="1" i="0" dirty="0">
              <a:solidFill>
                <a:schemeClr val="bg1"/>
              </a:solidFill>
              <a:latin typeface="Arial"/>
              <a:cs typeface="Arial"/>
            </a:rPr>
            <a:t>£1bn</a:t>
          </a:r>
          <a:br>
            <a:rPr lang="en-GB" sz="2000" dirty="0">
              <a:solidFill>
                <a:schemeClr val="bg1"/>
              </a:solidFill>
              <a:latin typeface="Arial"/>
              <a:cs typeface="Arial"/>
            </a:rPr>
          </a:br>
          <a:r>
            <a:rPr lang="en-GB" sz="1800" dirty="0">
              <a:solidFill>
                <a:schemeClr val="bg1"/>
              </a:solidFill>
              <a:latin typeface="Arial"/>
              <a:cs typeface="Arial"/>
            </a:rPr>
            <a:t>Over £1 billion in improving stock with </a:t>
          </a:r>
          <a:br>
            <a:rPr lang="en-GB" sz="1800" dirty="0">
              <a:solidFill>
                <a:schemeClr val="bg1"/>
              </a:solidFill>
              <a:latin typeface="Arial"/>
              <a:cs typeface="Arial"/>
            </a:rPr>
          </a:br>
          <a:r>
            <a:rPr lang="en-GB" sz="1800" dirty="0">
              <a:solidFill>
                <a:schemeClr val="bg1"/>
              </a:solidFill>
              <a:latin typeface="Arial"/>
              <a:cs typeface="Arial"/>
            </a:rPr>
            <a:t>a significant focus on EWI</a:t>
          </a:r>
          <a:br>
            <a:rPr lang="en-GB" sz="1800" dirty="0">
              <a:solidFill>
                <a:schemeClr val="bg1"/>
              </a:solidFill>
              <a:latin typeface="Arial"/>
              <a:cs typeface="Arial"/>
            </a:rPr>
          </a:br>
          <a:endParaRPr lang="en-GB" sz="1800" b="0" i="0" dirty="0">
            <a:solidFill>
              <a:schemeClr val="bg1"/>
            </a:solidFill>
            <a:latin typeface="Arial"/>
            <a:cs typeface="Arial"/>
          </a:endParaRPr>
        </a:p>
      </dgm:t>
    </dgm:pt>
    <dgm:pt modelId="{23D17730-C6ED-442B-9134-641A3D509BFA}" type="parTrans" cxnId="{3340D2F0-0B59-46D6-9D02-83AD01FB0B64}">
      <dgm:prSet/>
      <dgm:spPr/>
      <dgm:t>
        <a:bodyPr/>
        <a:lstStyle/>
        <a:p>
          <a:endParaRPr lang="en-GB"/>
        </a:p>
      </dgm:t>
    </dgm:pt>
    <dgm:pt modelId="{AF6256E4-340B-4270-9F9C-4B3825B0ED6F}" type="sibTrans" cxnId="{3340D2F0-0B59-46D6-9D02-83AD01FB0B64}">
      <dgm:prSet/>
      <dgm:spPr/>
      <dgm:t>
        <a:bodyPr/>
        <a:lstStyle/>
        <a:p>
          <a:endParaRPr lang="en-GB"/>
        </a:p>
      </dgm:t>
    </dgm:pt>
    <dgm:pt modelId="{BB35FEA1-4285-486A-AF40-B00B9D893C4D}">
      <dgm:prSet custT="1"/>
      <dgm:spPr>
        <a:solidFill>
          <a:srgbClr val="B7A99A"/>
        </a:solidFill>
        <a:ln>
          <a:noFill/>
        </a:ln>
      </dgm:spPr>
      <dgm:t>
        <a:bodyPr/>
        <a:lstStyle/>
        <a:p>
          <a:pPr algn="l" rtl="0"/>
          <a:r>
            <a:rPr lang="en-GB" sz="5000" b="1" i="0" dirty="0">
              <a:solidFill>
                <a:srgbClr val="FFFFFF"/>
              </a:solidFill>
              <a:latin typeface="Arial"/>
              <a:cs typeface="Arial"/>
            </a:rPr>
            <a:t>1,000</a:t>
          </a:r>
          <a:br>
            <a:rPr lang="en-GB" sz="5500" b="1" dirty="0">
              <a:solidFill>
                <a:srgbClr val="FFFFFF"/>
              </a:solidFill>
            </a:rPr>
          </a:br>
          <a:r>
            <a:rPr lang="en-GB" sz="1800" b="0" i="0" dirty="0">
              <a:solidFill>
                <a:srgbClr val="FFFFFF"/>
              </a:solidFill>
              <a:latin typeface="Arial"/>
              <a:cs typeface="Arial"/>
            </a:rPr>
            <a:t>Over 1,000 Connected Response systems installed</a:t>
          </a:r>
        </a:p>
      </dgm:t>
    </dgm:pt>
    <dgm:pt modelId="{43FE18CB-F7AF-45AA-8454-267EBBD6FF3A}" type="sibTrans" cxnId="{11BFEA14-3061-4E3A-9EF4-002981AEC3C6}">
      <dgm:prSet/>
      <dgm:spPr/>
      <dgm:t>
        <a:bodyPr/>
        <a:lstStyle/>
        <a:p>
          <a:endParaRPr lang="en-GB"/>
        </a:p>
      </dgm:t>
    </dgm:pt>
    <dgm:pt modelId="{38F3E80B-1121-4758-881B-F312B447AEE5}" type="parTrans" cxnId="{11BFEA14-3061-4E3A-9EF4-002981AEC3C6}">
      <dgm:prSet/>
      <dgm:spPr/>
      <dgm:t>
        <a:bodyPr/>
        <a:lstStyle/>
        <a:p>
          <a:endParaRPr lang="en-GB"/>
        </a:p>
      </dgm:t>
    </dgm:pt>
    <dgm:pt modelId="{DD37A312-9F9C-2D4C-BEA2-656F335B07E0}">
      <dgm:prSet custT="1"/>
      <dgm:spPr>
        <a:solidFill>
          <a:srgbClr val="FFC72C"/>
        </a:solidFill>
        <a:ln>
          <a:noFill/>
        </a:ln>
        <a:effectLst/>
      </dgm:spPr>
      <dgm:t>
        <a:bodyPr/>
        <a:lstStyle/>
        <a:p>
          <a:pPr algn="l" rtl="0"/>
          <a:r>
            <a:rPr lang="en-GB" sz="5000" b="1" i="0" dirty="0">
              <a:solidFill>
                <a:schemeClr val="bg1"/>
              </a:solidFill>
              <a:latin typeface="Arial"/>
              <a:cs typeface="Arial"/>
            </a:rPr>
            <a:t>800</a:t>
          </a:r>
          <a:br>
            <a:rPr lang="en-GB" sz="1800" dirty="0">
              <a:solidFill>
                <a:schemeClr val="bg1"/>
              </a:solidFill>
              <a:latin typeface="Arial"/>
              <a:cs typeface="Arial"/>
            </a:rPr>
          </a:br>
          <a:r>
            <a:rPr lang="en-GB" sz="1800" b="0" dirty="0">
              <a:ln>
                <a:noFill/>
              </a:ln>
              <a:solidFill>
                <a:srgbClr val="FFFFFF"/>
              </a:solidFill>
            </a:rPr>
            <a:t>Over 800 properties with solar generation</a:t>
          </a:r>
          <a:br>
            <a:rPr lang="en-GB" sz="1800" b="0" dirty="0">
              <a:ln>
                <a:noFill/>
              </a:ln>
              <a:solidFill>
                <a:srgbClr val="FFFFFF"/>
              </a:solidFill>
            </a:rPr>
          </a:br>
          <a:endParaRPr lang="en-GB" sz="1800" b="0" i="0" dirty="0">
            <a:solidFill>
              <a:schemeClr val="bg1"/>
            </a:solidFill>
            <a:latin typeface="Arial"/>
            <a:cs typeface="Arial"/>
          </a:endParaRPr>
        </a:p>
      </dgm:t>
    </dgm:pt>
    <dgm:pt modelId="{C1D2E290-8C39-CA4C-86AB-D35AF50B4200}" type="parTrans" cxnId="{64B64826-A829-A848-8DF0-91C36721DB29}">
      <dgm:prSet/>
      <dgm:spPr/>
      <dgm:t>
        <a:bodyPr/>
        <a:lstStyle/>
        <a:p>
          <a:endParaRPr lang="en-US"/>
        </a:p>
      </dgm:t>
    </dgm:pt>
    <dgm:pt modelId="{565A0B8E-5751-8946-BEC3-02F0A0C96BC9}" type="sibTrans" cxnId="{64B64826-A829-A848-8DF0-91C36721DB29}">
      <dgm:prSet/>
      <dgm:spPr/>
      <dgm:t>
        <a:bodyPr/>
        <a:lstStyle/>
        <a:p>
          <a:endParaRPr lang="en-US"/>
        </a:p>
      </dgm:t>
    </dgm:pt>
    <dgm:pt modelId="{6E611D87-359F-4A61-9A62-63239F275F25}">
      <dgm:prSet custT="1">
        <dgm:style>
          <a:lnRef idx="0">
            <a:schemeClr val="accent3"/>
          </a:lnRef>
          <a:fillRef idx="3">
            <a:schemeClr val="accent3"/>
          </a:fillRef>
          <a:effectRef idx="3">
            <a:schemeClr val="accent3"/>
          </a:effectRef>
          <a:fontRef idx="minor">
            <a:schemeClr val="lt1"/>
          </a:fontRef>
        </dgm:style>
      </dgm:prSet>
      <dgm:spPr>
        <a:solidFill>
          <a:srgbClr val="3F1620"/>
        </a:solidFill>
        <a:effectLst/>
        <a:scene3d>
          <a:camera prst="orthographicFront">
            <a:rot lat="0" lon="0" rev="0"/>
          </a:camera>
          <a:lightRig rig="threePt" dir="t">
            <a:rot lat="0" lon="0" rev="1200000"/>
          </a:lightRig>
        </a:scene3d>
        <a:sp3d/>
      </dgm:spPr>
      <dgm:t>
        <a:bodyPr/>
        <a:lstStyle/>
        <a:p>
          <a:pPr algn="l" rtl="0">
            <a:spcAft>
              <a:spcPts val="0"/>
            </a:spcAft>
          </a:pPr>
          <a:br>
            <a:rPr lang="en-GB" sz="2400" b="1" dirty="0">
              <a:solidFill>
                <a:schemeClr val="bg1"/>
              </a:solidFill>
              <a:latin typeface="Arial"/>
              <a:cs typeface="Arial"/>
            </a:rPr>
          </a:br>
          <a:r>
            <a:rPr lang="en-GB" sz="2400" b="1" dirty="0">
              <a:solidFill>
                <a:schemeClr val="bg1"/>
              </a:solidFill>
              <a:latin typeface="Arial"/>
              <a:cs typeface="Arial"/>
            </a:rPr>
            <a:t> </a:t>
          </a:r>
          <a:r>
            <a:rPr lang="en-GB" sz="5000" b="1" dirty="0">
              <a:solidFill>
                <a:schemeClr val="bg1"/>
              </a:solidFill>
              <a:latin typeface="Arial"/>
              <a:cs typeface="Arial"/>
            </a:rPr>
            <a:t>1,300</a:t>
          </a:r>
        </a:p>
        <a:p>
          <a:pPr algn="l" rtl="0">
            <a:spcAft>
              <a:spcPct val="35000"/>
            </a:spcAft>
          </a:pPr>
          <a:r>
            <a:rPr lang="en-US" sz="1800" dirty="0">
              <a:solidFill>
                <a:schemeClr val="bg1"/>
              </a:solidFill>
              <a:latin typeface="Arial"/>
              <a:cs typeface="Arial"/>
            </a:rPr>
            <a:t>Air Source Heat</a:t>
          </a:r>
          <a:br>
            <a:rPr lang="en-US" sz="1800" dirty="0">
              <a:solidFill>
                <a:schemeClr val="bg1"/>
              </a:solidFill>
              <a:latin typeface="Arial"/>
              <a:cs typeface="Arial"/>
            </a:rPr>
          </a:br>
          <a:r>
            <a:rPr lang="en-US" sz="1800" dirty="0">
              <a:solidFill>
                <a:schemeClr val="bg1"/>
              </a:solidFill>
              <a:latin typeface="Arial"/>
              <a:cs typeface="Arial"/>
            </a:rPr>
            <a:t>Pumps already installed</a:t>
          </a:r>
          <a:br>
            <a:rPr lang="en-US" sz="1800" dirty="0">
              <a:solidFill>
                <a:schemeClr val="bg1"/>
              </a:solidFill>
              <a:latin typeface="Arial"/>
              <a:cs typeface="Arial"/>
            </a:rPr>
          </a:br>
          <a:r>
            <a:rPr lang="en-US" sz="1800" dirty="0">
              <a:solidFill>
                <a:schemeClr val="bg1"/>
              </a:solidFill>
              <a:latin typeface="Arial"/>
              <a:cs typeface="Arial"/>
            </a:rPr>
            <a:t> </a:t>
          </a:r>
          <a:endParaRPr lang="en-GB" sz="1800" b="0" i="0" dirty="0">
            <a:solidFill>
              <a:schemeClr val="bg1"/>
            </a:solidFill>
            <a:latin typeface="Arial"/>
            <a:cs typeface="Arial"/>
          </a:endParaRPr>
        </a:p>
      </dgm:t>
    </dgm:pt>
    <dgm:pt modelId="{9BA2FA2B-74F3-4E61-8A9D-17C9C1FBCF35}" type="sibTrans" cxnId="{5F3CC501-78B1-46C5-A2CA-34377434ED2F}">
      <dgm:prSet/>
      <dgm:spPr/>
      <dgm:t>
        <a:bodyPr/>
        <a:lstStyle/>
        <a:p>
          <a:endParaRPr lang="en-GB"/>
        </a:p>
      </dgm:t>
    </dgm:pt>
    <dgm:pt modelId="{D49DF954-F0ED-477A-AFC4-D3E74677D71E}" type="parTrans" cxnId="{5F3CC501-78B1-46C5-A2CA-34377434ED2F}">
      <dgm:prSet/>
      <dgm:spPr/>
      <dgm:t>
        <a:bodyPr/>
        <a:lstStyle/>
        <a:p>
          <a:endParaRPr lang="en-GB"/>
        </a:p>
      </dgm:t>
    </dgm:pt>
    <dgm:pt modelId="{96365D2F-5AB5-43F7-AD56-9074A93B067D}" type="pres">
      <dgm:prSet presAssocID="{7A46774A-82A9-483E-86A0-198C7CA348FF}" presName="diagram" presStyleCnt="0">
        <dgm:presLayoutVars>
          <dgm:dir/>
          <dgm:resizeHandles val="exact"/>
        </dgm:presLayoutVars>
      </dgm:prSet>
      <dgm:spPr/>
    </dgm:pt>
    <dgm:pt modelId="{C41D0BFF-5F19-4053-9E1D-358DEE00001C}" type="pres">
      <dgm:prSet presAssocID="{6E611D87-359F-4A61-9A62-63239F275F25}" presName="node" presStyleLbl="node1" presStyleIdx="0" presStyleCnt="6" custScaleX="100018" custScaleY="133408" custLinFactNeighborX="3952">
        <dgm:presLayoutVars>
          <dgm:bulletEnabled val="1"/>
        </dgm:presLayoutVars>
      </dgm:prSet>
      <dgm:spPr/>
    </dgm:pt>
    <dgm:pt modelId="{D0311E20-5037-4196-B387-DABA2DC8E2CF}" type="pres">
      <dgm:prSet presAssocID="{9BA2FA2B-74F3-4E61-8A9D-17C9C1FBCF35}" presName="sibTrans" presStyleCnt="0"/>
      <dgm:spPr/>
    </dgm:pt>
    <dgm:pt modelId="{9E39AE31-BD15-1341-A1C4-698D74E61D68}" type="pres">
      <dgm:prSet presAssocID="{DD37A312-9F9C-2D4C-BEA2-656F335B07E0}" presName="node" presStyleLbl="node1" presStyleIdx="1" presStyleCnt="6" custScaleX="102599" custScaleY="132265" custLinFactNeighborX="-128" custLinFactNeighborY="-409">
        <dgm:presLayoutVars>
          <dgm:bulletEnabled val="1"/>
        </dgm:presLayoutVars>
      </dgm:prSet>
      <dgm:spPr/>
    </dgm:pt>
    <dgm:pt modelId="{31C49CA7-F592-9D45-998F-A1D3A0E337F2}" type="pres">
      <dgm:prSet presAssocID="{565A0B8E-5751-8946-BEC3-02F0A0C96BC9}" presName="sibTrans" presStyleCnt="0"/>
      <dgm:spPr/>
    </dgm:pt>
    <dgm:pt modelId="{839045E7-B1CE-431F-ABAD-6762B636B160}" type="pres">
      <dgm:prSet presAssocID="{BB35FEA1-4285-486A-AF40-B00B9D893C4D}" presName="node" presStyleLbl="node1" presStyleIdx="2" presStyleCnt="6" custScaleX="106860" custScaleY="133408" custLinFactNeighborX="-4704" custLinFactNeighborY="-1262">
        <dgm:presLayoutVars>
          <dgm:bulletEnabled val="1"/>
        </dgm:presLayoutVars>
      </dgm:prSet>
      <dgm:spPr/>
    </dgm:pt>
    <dgm:pt modelId="{F1187259-C775-46D3-9CA3-8FB6BCCCA498}" type="pres">
      <dgm:prSet presAssocID="{43FE18CB-F7AF-45AA-8454-267EBBD6FF3A}" presName="sibTrans" presStyleCnt="0"/>
      <dgm:spPr/>
    </dgm:pt>
    <dgm:pt modelId="{7E071688-5CB2-41A5-98CF-0BB7CBD2C855}" type="pres">
      <dgm:prSet presAssocID="{21C2246A-8522-4885-8911-035C8F809398}" presName="node" presStyleLbl="node1" presStyleIdx="3" presStyleCnt="6" custScaleX="100282" custScaleY="131027" custLinFactNeighborX="3734" custLinFactNeighborY="-4841">
        <dgm:presLayoutVars>
          <dgm:bulletEnabled val="1"/>
        </dgm:presLayoutVars>
      </dgm:prSet>
      <dgm:spPr/>
    </dgm:pt>
    <dgm:pt modelId="{CC82EA4E-B0A5-4412-8165-1ED93BB17DF7}" type="pres">
      <dgm:prSet presAssocID="{40C89AC1-B7BA-4397-AC71-699CE66973E6}" presName="sibTrans" presStyleCnt="0"/>
      <dgm:spPr/>
    </dgm:pt>
    <dgm:pt modelId="{2D09FD71-62DC-462B-9B1D-BBA0389B3076}" type="pres">
      <dgm:prSet presAssocID="{D42DCFA0-16AE-4869-94BA-5C6F3A393AD8}" presName="node" presStyleLbl="node1" presStyleIdx="4" presStyleCnt="6" custScaleX="105242" custScaleY="130216" custLinFactNeighborX="-335" custLinFactNeighborY="-5180">
        <dgm:presLayoutVars>
          <dgm:bulletEnabled val="1"/>
        </dgm:presLayoutVars>
      </dgm:prSet>
      <dgm:spPr/>
    </dgm:pt>
    <dgm:pt modelId="{D25482C4-1B26-4072-A0A2-59A3DC466A45}" type="pres">
      <dgm:prSet presAssocID="{307DC7E9-E658-404D-99EA-CB5220068289}" presName="sibTrans" presStyleCnt="0"/>
      <dgm:spPr/>
    </dgm:pt>
    <dgm:pt modelId="{3F3C54DB-2633-4EDF-BAE1-B45AB1AD63CD}" type="pres">
      <dgm:prSet presAssocID="{B503A1ED-AF5F-449F-BD98-53BA1C9CE54D}" presName="node" presStyleLbl="node1" presStyleIdx="5" presStyleCnt="6" custScaleX="106580" custScaleY="130684" custLinFactNeighborX="-4775" custLinFactNeighborY="-5043">
        <dgm:presLayoutVars>
          <dgm:bulletEnabled val="1"/>
        </dgm:presLayoutVars>
      </dgm:prSet>
      <dgm:spPr/>
    </dgm:pt>
  </dgm:ptLst>
  <dgm:cxnLst>
    <dgm:cxn modelId="{5F3CC501-78B1-46C5-A2CA-34377434ED2F}" srcId="{7A46774A-82A9-483E-86A0-198C7CA348FF}" destId="{6E611D87-359F-4A61-9A62-63239F275F25}" srcOrd="0" destOrd="0" parTransId="{D49DF954-F0ED-477A-AFC4-D3E74677D71E}" sibTransId="{9BA2FA2B-74F3-4E61-8A9D-17C9C1FBCF35}"/>
    <dgm:cxn modelId="{CDBBEE0B-CA35-FA4D-9669-3191C47893E2}" type="presOf" srcId="{B503A1ED-AF5F-449F-BD98-53BA1C9CE54D}" destId="{3F3C54DB-2633-4EDF-BAE1-B45AB1AD63CD}" srcOrd="0" destOrd="0" presId="urn:microsoft.com/office/officeart/2005/8/layout/default"/>
    <dgm:cxn modelId="{11BFEA14-3061-4E3A-9EF4-002981AEC3C6}" srcId="{7A46774A-82A9-483E-86A0-198C7CA348FF}" destId="{BB35FEA1-4285-486A-AF40-B00B9D893C4D}" srcOrd="2" destOrd="0" parTransId="{38F3E80B-1121-4758-881B-F312B447AEE5}" sibTransId="{43FE18CB-F7AF-45AA-8454-267EBBD6FF3A}"/>
    <dgm:cxn modelId="{64B64826-A829-A848-8DF0-91C36721DB29}" srcId="{7A46774A-82A9-483E-86A0-198C7CA348FF}" destId="{DD37A312-9F9C-2D4C-BEA2-656F335B07E0}" srcOrd="1" destOrd="0" parTransId="{C1D2E290-8C39-CA4C-86AB-D35AF50B4200}" sibTransId="{565A0B8E-5751-8946-BEC3-02F0A0C96BC9}"/>
    <dgm:cxn modelId="{1A9DD538-C4A0-2A45-A80E-24A7E8311D5F}" type="presOf" srcId="{7A46774A-82A9-483E-86A0-198C7CA348FF}" destId="{96365D2F-5AB5-43F7-AD56-9074A93B067D}" srcOrd="0" destOrd="0" presId="urn:microsoft.com/office/officeart/2005/8/layout/default"/>
    <dgm:cxn modelId="{0EEEF262-E4AA-A148-B721-5A1F282C6C8B}" type="presOf" srcId="{21C2246A-8522-4885-8911-035C8F809398}" destId="{7E071688-5CB2-41A5-98CF-0BB7CBD2C855}" srcOrd="0" destOrd="0" presId="urn:microsoft.com/office/officeart/2005/8/layout/default"/>
    <dgm:cxn modelId="{F79E284A-D859-4D8C-B2E1-58CDB8368829}" srcId="{7A46774A-82A9-483E-86A0-198C7CA348FF}" destId="{21C2246A-8522-4885-8911-035C8F809398}" srcOrd="3" destOrd="0" parTransId="{EBCC89BF-FC38-445D-A88F-998C5FAF4BD9}" sibTransId="{40C89AC1-B7BA-4397-AC71-699CE66973E6}"/>
    <dgm:cxn modelId="{5E6A924E-FEF2-074B-9D50-654C0A0A5776}" type="presOf" srcId="{6E611D87-359F-4A61-9A62-63239F275F25}" destId="{C41D0BFF-5F19-4053-9E1D-358DEE00001C}" srcOrd="0" destOrd="0" presId="urn:microsoft.com/office/officeart/2005/8/layout/default"/>
    <dgm:cxn modelId="{98CEFA52-D711-4962-AE3E-F39EE8C44AD4}" srcId="{7A46774A-82A9-483E-86A0-198C7CA348FF}" destId="{D42DCFA0-16AE-4869-94BA-5C6F3A393AD8}" srcOrd="4" destOrd="0" parTransId="{33B80F04-ED9C-41D7-92EA-6DEE4081D574}" sibTransId="{307DC7E9-E658-404D-99EA-CB5220068289}"/>
    <dgm:cxn modelId="{929C51B9-668C-A648-A0FA-AFA7B47EA5D5}" type="presOf" srcId="{DD37A312-9F9C-2D4C-BEA2-656F335B07E0}" destId="{9E39AE31-BD15-1341-A1C4-698D74E61D68}" srcOrd="0" destOrd="0" presId="urn:microsoft.com/office/officeart/2005/8/layout/default"/>
    <dgm:cxn modelId="{B50451D1-BCB5-3E42-93BE-8482AB41995A}" type="presOf" srcId="{BB35FEA1-4285-486A-AF40-B00B9D893C4D}" destId="{839045E7-B1CE-431F-ABAD-6762B636B160}" srcOrd="0" destOrd="0" presId="urn:microsoft.com/office/officeart/2005/8/layout/default"/>
    <dgm:cxn modelId="{3340D2F0-0B59-46D6-9D02-83AD01FB0B64}" srcId="{7A46774A-82A9-483E-86A0-198C7CA348FF}" destId="{B503A1ED-AF5F-449F-BD98-53BA1C9CE54D}" srcOrd="5" destOrd="0" parTransId="{23D17730-C6ED-442B-9134-641A3D509BFA}" sibTransId="{AF6256E4-340B-4270-9F9C-4B3825B0ED6F}"/>
    <dgm:cxn modelId="{67494DF6-EA45-5146-BEED-2A6ED9BBD9B8}" type="presOf" srcId="{D42DCFA0-16AE-4869-94BA-5C6F3A393AD8}" destId="{2D09FD71-62DC-462B-9B1D-BBA0389B3076}" srcOrd="0" destOrd="0" presId="urn:microsoft.com/office/officeart/2005/8/layout/default"/>
    <dgm:cxn modelId="{1C9335EC-F7AF-6444-8A09-80CD5B8A6959}" type="presParOf" srcId="{96365D2F-5AB5-43F7-AD56-9074A93B067D}" destId="{C41D0BFF-5F19-4053-9E1D-358DEE00001C}" srcOrd="0" destOrd="0" presId="urn:microsoft.com/office/officeart/2005/8/layout/default"/>
    <dgm:cxn modelId="{FC6132BD-7F5B-C842-AD43-56273FCAB48B}" type="presParOf" srcId="{96365D2F-5AB5-43F7-AD56-9074A93B067D}" destId="{D0311E20-5037-4196-B387-DABA2DC8E2CF}" srcOrd="1" destOrd="0" presId="urn:microsoft.com/office/officeart/2005/8/layout/default"/>
    <dgm:cxn modelId="{FC6250C7-A4E9-0341-BF05-5C0F9FBCAFA3}" type="presParOf" srcId="{96365D2F-5AB5-43F7-AD56-9074A93B067D}" destId="{9E39AE31-BD15-1341-A1C4-698D74E61D68}" srcOrd="2" destOrd="0" presId="urn:microsoft.com/office/officeart/2005/8/layout/default"/>
    <dgm:cxn modelId="{833923E6-BF51-F343-A546-7EB9CC72947C}" type="presParOf" srcId="{96365D2F-5AB5-43F7-AD56-9074A93B067D}" destId="{31C49CA7-F592-9D45-998F-A1D3A0E337F2}" srcOrd="3" destOrd="0" presId="urn:microsoft.com/office/officeart/2005/8/layout/default"/>
    <dgm:cxn modelId="{D084FE61-DD5B-814E-9645-397A9DC2E8B5}" type="presParOf" srcId="{96365D2F-5AB5-43F7-AD56-9074A93B067D}" destId="{839045E7-B1CE-431F-ABAD-6762B636B160}" srcOrd="4" destOrd="0" presId="urn:microsoft.com/office/officeart/2005/8/layout/default"/>
    <dgm:cxn modelId="{5FEFEEFE-F352-7544-A2EB-EC27340922ED}" type="presParOf" srcId="{96365D2F-5AB5-43F7-AD56-9074A93B067D}" destId="{F1187259-C775-46D3-9CA3-8FB6BCCCA498}" srcOrd="5" destOrd="0" presId="urn:microsoft.com/office/officeart/2005/8/layout/default"/>
    <dgm:cxn modelId="{2ECA49A4-CF65-1B4E-BC64-6821FF9E21C2}" type="presParOf" srcId="{96365D2F-5AB5-43F7-AD56-9074A93B067D}" destId="{7E071688-5CB2-41A5-98CF-0BB7CBD2C855}" srcOrd="6" destOrd="0" presId="urn:microsoft.com/office/officeart/2005/8/layout/default"/>
    <dgm:cxn modelId="{0032B4AF-BB04-8F43-97A4-AB08A120D8F0}" type="presParOf" srcId="{96365D2F-5AB5-43F7-AD56-9074A93B067D}" destId="{CC82EA4E-B0A5-4412-8165-1ED93BB17DF7}" srcOrd="7" destOrd="0" presId="urn:microsoft.com/office/officeart/2005/8/layout/default"/>
    <dgm:cxn modelId="{3213E350-FBB9-8F40-B64C-3B02B7D1145D}" type="presParOf" srcId="{96365D2F-5AB5-43F7-AD56-9074A93B067D}" destId="{2D09FD71-62DC-462B-9B1D-BBA0389B3076}" srcOrd="8" destOrd="0" presId="urn:microsoft.com/office/officeart/2005/8/layout/default"/>
    <dgm:cxn modelId="{CC44E297-7C9C-8244-8285-03D3569BE570}" type="presParOf" srcId="{96365D2F-5AB5-43F7-AD56-9074A93B067D}" destId="{D25482C4-1B26-4072-A0A2-59A3DC466A45}" srcOrd="9" destOrd="0" presId="urn:microsoft.com/office/officeart/2005/8/layout/default"/>
    <dgm:cxn modelId="{DE28C219-BA3A-E046-A755-C53E0190B9DD}" type="presParOf" srcId="{96365D2F-5AB5-43F7-AD56-9074A93B067D}" destId="{3F3C54DB-2633-4EDF-BAE1-B45AB1AD63C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093F4D8-855E-4979-9FE9-2486A80ABF0F}"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GB"/>
        </a:p>
      </dgm:t>
    </dgm:pt>
    <dgm:pt modelId="{464D3223-10E6-44E3-B40B-7BBBDA8ADFF1}">
      <dgm:prSet phldrT="[Text]"/>
      <dgm:spPr/>
      <dgm:t>
        <a:bodyPr/>
        <a:lstStyle/>
        <a:p>
          <a:r>
            <a:rPr lang="en-GB" dirty="0"/>
            <a:t>Scottish Power and SSE  hardship funds</a:t>
          </a:r>
        </a:p>
      </dgm:t>
    </dgm:pt>
    <dgm:pt modelId="{1185CBF1-A316-4C1D-B900-907CFB18F2BB}" type="parTrans" cxnId="{87EB2AE3-8C25-47E2-A067-1AB72EE19FC3}">
      <dgm:prSet/>
      <dgm:spPr/>
      <dgm:t>
        <a:bodyPr/>
        <a:lstStyle/>
        <a:p>
          <a:endParaRPr lang="en-GB"/>
        </a:p>
      </dgm:t>
    </dgm:pt>
    <dgm:pt modelId="{B84F7CA3-54D1-47B2-82F7-0854ECDDD5E1}" type="sibTrans" cxnId="{87EB2AE3-8C25-47E2-A067-1AB72EE19FC3}">
      <dgm:prSet/>
      <dgm:spPr/>
      <dgm:t>
        <a:bodyPr/>
        <a:lstStyle/>
        <a:p>
          <a:endParaRPr lang="en-GB"/>
        </a:p>
      </dgm:t>
    </dgm:pt>
    <dgm:pt modelId="{AAE2300C-2932-4C8C-9914-DE7B1CDDEFFF}">
      <dgm:prSet phldrT="[Text]"/>
      <dgm:spPr/>
      <dgm:t>
        <a:bodyPr/>
        <a:lstStyle/>
        <a:p>
          <a:r>
            <a:rPr lang="en-GB" dirty="0"/>
            <a:t>UK Gov -</a:t>
          </a:r>
          <a:r>
            <a:rPr lang="en-GB" i="1" dirty="0"/>
            <a:t>Warm Home Discount Scheme</a:t>
          </a:r>
          <a:r>
            <a:rPr lang="en-GB" dirty="0"/>
            <a:t> one of discount £140</a:t>
          </a:r>
        </a:p>
      </dgm:t>
    </dgm:pt>
    <dgm:pt modelId="{3B51AB36-75EB-4637-973E-E6B455822B2F}" type="parTrans" cxnId="{5FD3D0ED-70D0-4EA1-A238-5DCFB25C2283}">
      <dgm:prSet/>
      <dgm:spPr/>
      <dgm:t>
        <a:bodyPr/>
        <a:lstStyle/>
        <a:p>
          <a:endParaRPr lang="en-GB"/>
        </a:p>
      </dgm:t>
    </dgm:pt>
    <dgm:pt modelId="{89F3B215-2CCC-4240-B371-8B8C6C11DD74}" type="sibTrans" cxnId="{5FD3D0ED-70D0-4EA1-A238-5DCFB25C2283}">
      <dgm:prSet/>
      <dgm:spPr/>
      <dgm:t>
        <a:bodyPr/>
        <a:lstStyle/>
        <a:p>
          <a:endParaRPr lang="en-GB"/>
        </a:p>
      </dgm:t>
    </dgm:pt>
    <dgm:pt modelId="{85C7F089-40DF-48E6-91CE-6BCFE203EF39}">
      <dgm:prSet phldrT="[Text]"/>
      <dgm:spPr/>
      <dgm:t>
        <a:bodyPr/>
        <a:lstStyle/>
        <a:p>
          <a:r>
            <a:rPr lang="en-GB" dirty="0"/>
            <a:t>UK Gov -£200 discount (paid back over five years in £40 instalments </a:t>
          </a:r>
        </a:p>
      </dgm:t>
    </dgm:pt>
    <dgm:pt modelId="{340F8E66-A5F6-46F9-8935-61CC1A808977}" type="parTrans" cxnId="{D6B1652A-8935-4C2C-B4E9-8A882FE85CB8}">
      <dgm:prSet/>
      <dgm:spPr/>
      <dgm:t>
        <a:bodyPr/>
        <a:lstStyle/>
        <a:p>
          <a:endParaRPr lang="en-GB"/>
        </a:p>
      </dgm:t>
    </dgm:pt>
    <dgm:pt modelId="{C733AAB0-C8DC-4F68-8FBD-77EBC69AC0D4}" type="sibTrans" cxnId="{D6B1652A-8935-4C2C-B4E9-8A882FE85CB8}">
      <dgm:prSet/>
      <dgm:spPr/>
      <dgm:t>
        <a:bodyPr/>
        <a:lstStyle/>
        <a:p>
          <a:endParaRPr lang="en-GB"/>
        </a:p>
      </dgm:t>
    </dgm:pt>
    <dgm:pt modelId="{98AF9D98-A10A-4887-B1F5-7A0E0DD50C7D}">
      <dgm:prSet phldrT="[Text]"/>
      <dgm:spPr/>
      <dgm:t>
        <a:bodyPr/>
        <a:lstStyle/>
        <a:p>
          <a:r>
            <a:rPr lang="en-GB" dirty="0"/>
            <a:t>Scot Gov -£280m to provide £150 Council Tax reduction (Band A-D)</a:t>
          </a:r>
        </a:p>
      </dgm:t>
    </dgm:pt>
    <dgm:pt modelId="{1C8B43EB-CBB2-4D3B-A524-31F9C14D6DA6}" type="parTrans" cxnId="{7F32A4E0-0091-4C4C-9F5F-017AB5C62A14}">
      <dgm:prSet/>
      <dgm:spPr/>
      <dgm:t>
        <a:bodyPr/>
        <a:lstStyle/>
        <a:p>
          <a:endParaRPr lang="en-GB"/>
        </a:p>
      </dgm:t>
    </dgm:pt>
    <dgm:pt modelId="{1697A0F3-D590-4D02-8492-B59B9F1A4837}" type="sibTrans" cxnId="{7F32A4E0-0091-4C4C-9F5F-017AB5C62A14}">
      <dgm:prSet/>
      <dgm:spPr/>
      <dgm:t>
        <a:bodyPr/>
        <a:lstStyle/>
        <a:p>
          <a:endParaRPr lang="en-GB"/>
        </a:p>
      </dgm:t>
    </dgm:pt>
    <dgm:pt modelId="{9A58A4BE-B26B-4086-8A84-E939DDEEF62B}">
      <dgm:prSet phldrT="[Text]"/>
      <dgm:spPr/>
      <dgm:t>
        <a:bodyPr/>
        <a:lstStyle/>
        <a:p>
          <a:r>
            <a:rPr lang="en-GB" dirty="0"/>
            <a:t>Scot Gov -£10m fuel insecurity fund</a:t>
          </a:r>
        </a:p>
      </dgm:t>
    </dgm:pt>
    <dgm:pt modelId="{C3B65DC5-F885-466B-A48A-230328E3AD60}" type="parTrans" cxnId="{25BF9635-D887-4075-9BBE-8B901578F47A}">
      <dgm:prSet/>
      <dgm:spPr/>
      <dgm:t>
        <a:bodyPr/>
        <a:lstStyle/>
        <a:p>
          <a:endParaRPr lang="en-GB"/>
        </a:p>
      </dgm:t>
    </dgm:pt>
    <dgm:pt modelId="{FF3B36B6-EC81-4E99-9312-E401100E995A}" type="sibTrans" cxnId="{25BF9635-D887-4075-9BBE-8B901578F47A}">
      <dgm:prSet/>
      <dgm:spPr/>
      <dgm:t>
        <a:bodyPr/>
        <a:lstStyle/>
        <a:p>
          <a:endParaRPr lang="en-GB"/>
        </a:p>
      </dgm:t>
    </dgm:pt>
    <dgm:pt modelId="{02A2AAFE-3E9D-4A80-AAF8-D6AB0DF5F4AF}">
      <dgm:prSet phldrT="[Text]"/>
      <dgm:spPr/>
      <dgm:t>
        <a:bodyPr/>
        <a:lstStyle/>
        <a:p>
          <a:r>
            <a:rPr lang="en-GB" dirty="0"/>
            <a:t>Proposal to replace Cold Weather Payment for 2022 -</a:t>
          </a:r>
          <a:r>
            <a:rPr lang="en-GB" i="1" dirty="0"/>
            <a:t>Low Income Winter Heating Assistance -400,000 households payment of £50</a:t>
          </a:r>
          <a:r>
            <a:rPr lang="en-GB" dirty="0"/>
            <a:t> </a:t>
          </a:r>
        </a:p>
      </dgm:t>
    </dgm:pt>
    <dgm:pt modelId="{C1968C43-10F9-4DBA-B97C-3B629D4B28A7}" type="parTrans" cxnId="{23A2A899-0494-4DFB-93B0-2A2B17481A41}">
      <dgm:prSet/>
      <dgm:spPr/>
      <dgm:t>
        <a:bodyPr/>
        <a:lstStyle/>
        <a:p>
          <a:endParaRPr lang="en-GB"/>
        </a:p>
      </dgm:t>
    </dgm:pt>
    <dgm:pt modelId="{569A3D1C-66F3-4B17-A57B-4B1A1F738943}" type="sibTrans" cxnId="{23A2A899-0494-4DFB-93B0-2A2B17481A41}">
      <dgm:prSet/>
      <dgm:spPr/>
      <dgm:t>
        <a:bodyPr/>
        <a:lstStyle/>
        <a:p>
          <a:endParaRPr lang="en-GB"/>
        </a:p>
      </dgm:t>
    </dgm:pt>
    <dgm:pt modelId="{D24DFF26-9F44-478B-9B74-278DC0E78AD4}" type="pres">
      <dgm:prSet presAssocID="{E093F4D8-855E-4979-9FE9-2486A80ABF0F}" presName="diagram" presStyleCnt="0">
        <dgm:presLayoutVars>
          <dgm:dir/>
          <dgm:resizeHandles val="exact"/>
        </dgm:presLayoutVars>
      </dgm:prSet>
      <dgm:spPr/>
    </dgm:pt>
    <dgm:pt modelId="{1F3FC568-CE10-427E-8806-79C4A1C2908B}" type="pres">
      <dgm:prSet presAssocID="{464D3223-10E6-44E3-B40B-7BBBDA8ADFF1}" presName="node" presStyleLbl="node1" presStyleIdx="0" presStyleCnt="6">
        <dgm:presLayoutVars>
          <dgm:bulletEnabled val="1"/>
        </dgm:presLayoutVars>
      </dgm:prSet>
      <dgm:spPr/>
    </dgm:pt>
    <dgm:pt modelId="{0040E604-9068-4EB3-A779-FBA238D05333}" type="pres">
      <dgm:prSet presAssocID="{B84F7CA3-54D1-47B2-82F7-0854ECDDD5E1}" presName="sibTrans" presStyleCnt="0"/>
      <dgm:spPr/>
    </dgm:pt>
    <dgm:pt modelId="{AC96594F-617C-414C-B8FF-06EAB2127959}" type="pres">
      <dgm:prSet presAssocID="{98AF9D98-A10A-4887-B1F5-7A0E0DD50C7D}" presName="node" presStyleLbl="node1" presStyleIdx="1" presStyleCnt="6">
        <dgm:presLayoutVars>
          <dgm:bulletEnabled val="1"/>
        </dgm:presLayoutVars>
      </dgm:prSet>
      <dgm:spPr/>
    </dgm:pt>
    <dgm:pt modelId="{51F7597D-BF2A-445E-9C1F-5A6DC960D436}" type="pres">
      <dgm:prSet presAssocID="{1697A0F3-D590-4D02-8492-B59B9F1A4837}" presName="sibTrans" presStyleCnt="0"/>
      <dgm:spPr/>
    </dgm:pt>
    <dgm:pt modelId="{6E04029C-FAD3-46F7-8B3F-C2749E6B1F56}" type="pres">
      <dgm:prSet presAssocID="{9A58A4BE-B26B-4086-8A84-E939DDEEF62B}" presName="node" presStyleLbl="node1" presStyleIdx="2" presStyleCnt="6">
        <dgm:presLayoutVars>
          <dgm:bulletEnabled val="1"/>
        </dgm:presLayoutVars>
      </dgm:prSet>
      <dgm:spPr/>
    </dgm:pt>
    <dgm:pt modelId="{8111789C-CA8A-4FC3-B64F-A92C6F405BA2}" type="pres">
      <dgm:prSet presAssocID="{FF3B36B6-EC81-4E99-9312-E401100E995A}" presName="sibTrans" presStyleCnt="0"/>
      <dgm:spPr/>
    </dgm:pt>
    <dgm:pt modelId="{40EE45E8-777E-40EC-9FF5-C58A6E7C7A0F}" type="pres">
      <dgm:prSet presAssocID="{02A2AAFE-3E9D-4A80-AAF8-D6AB0DF5F4AF}" presName="node" presStyleLbl="node1" presStyleIdx="3" presStyleCnt="6">
        <dgm:presLayoutVars>
          <dgm:bulletEnabled val="1"/>
        </dgm:presLayoutVars>
      </dgm:prSet>
      <dgm:spPr/>
    </dgm:pt>
    <dgm:pt modelId="{59FF7010-02B7-4564-9E0E-6C6E00DB878C}" type="pres">
      <dgm:prSet presAssocID="{569A3D1C-66F3-4B17-A57B-4B1A1F738943}" presName="sibTrans" presStyleCnt="0"/>
      <dgm:spPr/>
    </dgm:pt>
    <dgm:pt modelId="{E8226D85-AAD3-4B4C-8EFA-AABD7389AFB2}" type="pres">
      <dgm:prSet presAssocID="{85C7F089-40DF-48E6-91CE-6BCFE203EF39}" presName="node" presStyleLbl="node1" presStyleIdx="4" presStyleCnt="6">
        <dgm:presLayoutVars>
          <dgm:bulletEnabled val="1"/>
        </dgm:presLayoutVars>
      </dgm:prSet>
      <dgm:spPr/>
    </dgm:pt>
    <dgm:pt modelId="{F21B2E9F-C631-4058-8C4C-80FB95A6FE64}" type="pres">
      <dgm:prSet presAssocID="{C733AAB0-C8DC-4F68-8FBD-77EBC69AC0D4}" presName="sibTrans" presStyleCnt="0"/>
      <dgm:spPr/>
    </dgm:pt>
    <dgm:pt modelId="{1EB8A643-52DE-4C90-970A-B28BAA718B9F}" type="pres">
      <dgm:prSet presAssocID="{AAE2300C-2932-4C8C-9914-DE7B1CDDEFFF}" presName="node" presStyleLbl="node1" presStyleIdx="5" presStyleCnt="6">
        <dgm:presLayoutVars>
          <dgm:bulletEnabled val="1"/>
        </dgm:presLayoutVars>
      </dgm:prSet>
      <dgm:spPr/>
    </dgm:pt>
  </dgm:ptLst>
  <dgm:cxnLst>
    <dgm:cxn modelId="{D6B1652A-8935-4C2C-B4E9-8A882FE85CB8}" srcId="{E093F4D8-855E-4979-9FE9-2486A80ABF0F}" destId="{85C7F089-40DF-48E6-91CE-6BCFE203EF39}" srcOrd="4" destOrd="0" parTransId="{340F8E66-A5F6-46F9-8935-61CC1A808977}" sibTransId="{C733AAB0-C8DC-4F68-8FBD-77EBC69AC0D4}"/>
    <dgm:cxn modelId="{25BF9635-D887-4075-9BBE-8B901578F47A}" srcId="{E093F4D8-855E-4979-9FE9-2486A80ABF0F}" destId="{9A58A4BE-B26B-4086-8A84-E939DDEEF62B}" srcOrd="2" destOrd="0" parTransId="{C3B65DC5-F885-466B-A48A-230328E3AD60}" sibTransId="{FF3B36B6-EC81-4E99-9312-E401100E995A}"/>
    <dgm:cxn modelId="{D83D9B61-92CA-43DD-A70F-2D7CCB64778D}" type="presOf" srcId="{02A2AAFE-3E9D-4A80-AAF8-D6AB0DF5F4AF}" destId="{40EE45E8-777E-40EC-9FF5-C58A6E7C7A0F}" srcOrd="0" destOrd="0" presId="urn:microsoft.com/office/officeart/2005/8/layout/default"/>
    <dgm:cxn modelId="{DE831B67-ECDA-46BD-BEED-0E15C58A6FCB}" type="presOf" srcId="{E093F4D8-855E-4979-9FE9-2486A80ABF0F}" destId="{D24DFF26-9F44-478B-9B74-278DC0E78AD4}" srcOrd="0" destOrd="0" presId="urn:microsoft.com/office/officeart/2005/8/layout/default"/>
    <dgm:cxn modelId="{DD388852-863B-4F49-8A07-41B8CDDE590D}" type="presOf" srcId="{AAE2300C-2932-4C8C-9914-DE7B1CDDEFFF}" destId="{1EB8A643-52DE-4C90-970A-B28BAA718B9F}" srcOrd="0" destOrd="0" presId="urn:microsoft.com/office/officeart/2005/8/layout/default"/>
    <dgm:cxn modelId="{8FF23E83-A35E-46B1-AB15-FEFE8F7CC1A8}" type="presOf" srcId="{9A58A4BE-B26B-4086-8A84-E939DDEEF62B}" destId="{6E04029C-FAD3-46F7-8B3F-C2749E6B1F56}" srcOrd="0" destOrd="0" presId="urn:microsoft.com/office/officeart/2005/8/layout/default"/>
    <dgm:cxn modelId="{23A2A899-0494-4DFB-93B0-2A2B17481A41}" srcId="{E093F4D8-855E-4979-9FE9-2486A80ABF0F}" destId="{02A2AAFE-3E9D-4A80-AAF8-D6AB0DF5F4AF}" srcOrd="3" destOrd="0" parTransId="{C1968C43-10F9-4DBA-B97C-3B629D4B28A7}" sibTransId="{569A3D1C-66F3-4B17-A57B-4B1A1F738943}"/>
    <dgm:cxn modelId="{6DA7ED9E-CB2C-4237-8135-7786D7352CAE}" type="presOf" srcId="{85C7F089-40DF-48E6-91CE-6BCFE203EF39}" destId="{E8226D85-AAD3-4B4C-8EFA-AABD7389AFB2}" srcOrd="0" destOrd="0" presId="urn:microsoft.com/office/officeart/2005/8/layout/default"/>
    <dgm:cxn modelId="{267518BB-3E81-46B2-B0F0-1E07B7570671}" type="presOf" srcId="{464D3223-10E6-44E3-B40B-7BBBDA8ADFF1}" destId="{1F3FC568-CE10-427E-8806-79C4A1C2908B}" srcOrd="0" destOrd="0" presId="urn:microsoft.com/office/officeart/2005/8/layout/default"/>
    <dgm:cxn modelId="{DD5FEEDE-01DA-4687-A82B-8C07C0F02E5E}" type="presOf" srcId="{98AF9D98-A10A-4887-B1F5-7A0E0DD50C7D}" destId="{AC96594F-617C-414C-B8FF-06EAB2127959}" srcOrd="0" destOrd="0" presId="urn:microsoft.com/office/officeart/2005/8/layout/default"/>
    <dgm:cxn modelId="{7F32A4E0-0091-4C4C-9F5F-017AB5C62A14}" srcId="{E093F4D8-855E-4979-9FE9-2486A80ABF0F}" destId="{98AF9D98-A10A-4887-B1F5-7A0E0DD50C7D}" srcOrd="1" destOrd="0" parTransId="{1C8B43EB-CBB2-4D3B-A524-31F9C14D6DA6}" sibTransId="{1697A0F3-D590-4D02-8492-B59B9F1A4837}"/>
    <dgm:cxn modelId="{87EB2AE3-8C25-47E2-A067-1AB72EE19FC3}" srcId="{E093F4D8-855E-4979-9FE9-2486A80ABF0F}" destId="{464D3223-10E6-44E3-B40B-7BBBDA8ADFF1}" srcOrd="0" destOrd="0" parTransId="{1185CBF1-A316-4C1D-B900-907CFB18F2BB}" sibTransId="{B84F7CA3-54D1-47B2-82F7-0854ECDDD5E1}"/>
    <dgm:cxn modelId="{5FD3D0ED-70D0-4EA1-A238-5DCFB25C2283}" srcId="{E093F4D8-855E-4979-9FE9-2486A80ABF0F}" destId="{AAE2300C-2932-4C8C-9914-DE7B1CDDEFFF}" srcOrd="5" destOrd="0" parTransId="{3B51AB36-75EB-4637-973E-E6B455822B2F}" sibTransId="{89F3B215-2CCC-4240-B371-8B8C6C11DD74}"/>
    <dgm:cxn modelId="{CD2ECA7F-681F-4ED5-94E6-6DEFB3963C60}" type="presParOf" srcId="{D24DFF26-9F44-478B-9B74-278DC0E78AD4}" destId="{1F3FC568-CE10-427E-8806-79C4A1C2908B}" srcOrd="0" destOrd="0" presId="urn:microsoft.com/office/officeart/2005/8/layout/default"/>
    <dgm:cxn modelId="{268556AA-89AB-474F-8392-DF27DC57A029}" type="presParOf" srcId="{D24DFF26-9F44-478B-9B74-278DC0E78AD4}" destId="{0040E604-9068-4EB3-A779-FBA238D05333}" srcOrd="1" destOrd="0" presId="urn:microsoft.com/office/officeart/2005/8/layout/default"/>
    <dgm:cxn modelId="{97347898-A038-4368-918F-3B93F311D3E2}" type="presParOf" srcId="{D24DFF26-9F44-478B-9B74-278DC0E78AD4}" destId="{AC96594F-617C-414C-B8FF-06EAB2127959}" srcOrd="2" destOrd="0" presId="urn:microsoft.com/office/officeart/2005/8/layout/default"/>
    <dgm:cxn modelId="{5A38D4B6-5CF3-4484-BBAE-249F270E390A}" type="presParOf" srcId="{D24DFF26-9F44-478B-9B74-278DC0E78AD4}" destId="{51F7597D-BF2A-445E-9C1F-5A6DC960D436}" srcOrd="3" destOrd="0" presId="urn:microsoft.com/office/officeart/2005/8/layout/default"/>
    <dgm:cxn modelId="{B3ACE6A6-F079-4027-AACE-55F2C5C59FEA}" type="presParOf" srcId="{D24DFF26-9F44-478B-9B74-278DC0E78AD4}" destId="{6E04029C-FAD3-46F7-8B3F-C2749E6B1F56}" srcOrd="4" destOrd="0" presId="urn:microsoft.com/office/officeart/2005/8/layout/default"/>
    <dgm:cxn modelId="{89C313C0-5642-4967-AA03-BFD06409177F}" type="presParOf" srcId="{D24DFF26-9F44-478B-9B74-278DC0E78AD4}" destId="{8111789C-CA8A-4FC3-B64F-A92C6F405BA2}" srcOrd="5" destOrd="0" presId="urn:microsoft.com/office/officeart/2005/8/layout/default"/>
    <dgm:cxn modelId="{E1B13151-CBE7-427C-95EA-0E8B9AB84D64}" type="presParOf" srcId="{D24DFF26-9F44-478B-9B74-278DC0E78AD4}" destId="{40EE45E8-777E-40EC-9FF5-C58A6E7C7A0F}" srcOrd="6" destOrd="0" presId="urn:microsoft.com/office/officeart/2005/8/layout/default"/>
    <dgm:cxn modelId="{F4ED4AFC-7CA0-4F6C-B1D7-AD370BB269F1}" type="presParOf" srcId="{D24DFF26-9F44-478B-9B74-278DC0E78AD4}" destId="{59FF7010-02B7-4564-9E0E-6C6E00DB878C}" srcOrd="7" destOrd="0" presId="urn:microsoft.com/office/officeart/2005/8/layout/default"/>
    <dgm:cxn modelId="{E08BC0AE-E138-430F-9FD5-0D294145FD3E}" type="presParOf" srcId="{D24DFF26-9F44-478B-9B74-278DC0E78AD4}" destId="{E8226D85-AAD3-4B4C-8EFA-AABD7389AFB2}" srcOrd="8" destOrd="0" presId="urn:microsoft.com/office/officeart/2005/8/layout/default"/>
    <dgm:cxn modelId="{E3E943F6-43BF-4317-8671-8142AD9D0249}" type="presParOf" srcId="{D24DFF26-9F44-478B-9B74-278DC0E78AD4}" destId="{F21B2E9F-C631-4058-8C4C-80FB95A6FE64}" srcOrd="9" destOrd="0" presId="urn:microsoft.com/office/officeart/2005/8/layout/default"/>
    <dgm:cxn modelId="{DD4289E7-CC5E-4B1E-9FFC-BAB9582DCA54}" type="presParOf" srcId="{D24DFF26-9F44-478B-9B74-278DC0E78AD4}" destId="{1EB8A643-52DE-4C90-970A-B28BAA718B9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D233BC-1C22-4551-907B-8D25145324F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96EBC18-D9EC-40D0-A28A-A6429347E113}">
      <dgm:prSet phldrT="[Text]"/>
      <dgm:spPr>
        <a:solidFill>
          <a:srgbClr val="9FA5AA"/>
        </a:solidFill>
      </dgm:spPr>
      <dgm:t>
        <a:bodyPr/>
        <a:lstStyle/>
        <a:p>
          <a:pPr>
            <a:buSzPts val="1200"/>
            <a:buFont typeface="Arial" panose="020B0604020202020204" pitchFamily="34" charset="0"/>
            <a:buAutoNum type="arabicPeriod"/>
          </a:pPr>
          <a:r>
            <a:rPr lang="en-GB" dirty="0">
              <a:solidFill>
                <a:srgbClr val="42151F"/>
              </a:solidFill>
            </a:rPr>
            <a:t>Inform Wheatley approach to net-zero</a:t>
          </a:r>
          <a:endParaRPr lang="en-GB" dirty="0"/>
        </a:p>
      </dgm:t>
    </dgm:pt>
    <dgm:pt modelId="{C56CD755-11F1-4D0A-AD3A-413A3107092D}" type="parTrans" cxnId="{72D3C97C-BF93-4FA4-A191-D3E8794C9E7B}">
      <dgm:prSet/>
      <dgm:spPr/>
      <dgm:t>
        <a:bodyPr/>
        <a:lstStyle/>
        <a:p>
          <a:endParaRPr lang="en-GB"/>
        </a:p>
      </dgm:t>
    </dgm:pt>
    <dgm:pt modelId="{9B6B9087-D098-4DD2-8BC6-2EC7B85EC48D}" type="sibTrans" cxnId="{72D3C97C-BF93-4FA4-A191-D3E8794C9E7B}">
      <dgm:prSet/>
      <dgm:spPr/>
      <dgm:t>
        <a:bodyPr/>
        <a:lstStyle/>
        <a:p>
          <a:endParaRPr lang="en-GB"/>
        </a:p>
      </dgm:t>
    </dgm:pt>
    <dgm:pt modelId="{7B1A20B6-7F86-4DD4-914E-B3AD91FCAD6B}">
      <dgm:prSet/>
      <dgm:spPr>
        <a:solidFill>
          <a:srgbClr val="9FA5AA"/>
        </a:solidFill>
      </dgm:spPr>
      <dgm:t>
        <a:bodyPr/>
        <a:lstStyle/>
        <a:p>
          <a:pPr>
            <a:buSzPts val="1200"/>
            <a:buFont typeface="Arial" panose="020B0604020202020204" pitchFamily="34" charset="0"/>
            <a:buAutoNum type="arabicPeriod"/>
          </a:pPr>
          <a:r>
            <a:rPr lang="en-GB" dirty="0">
              <a:solidFill>
                <a:srgbClr val="42151F"/>
              </a:solidFill>
            </a:rPr>
            <a:t>Thought leadership in Wheatley’s approach</a:t>
          </a:r>
        </a:p>
      </dgm:t>
    </dgm:pt>
    <dgm:pt modelId="{E404622C-ECD5-47D1-8996-7885E80176CC}" type="parTrans" cxnId="{CA37B1A9-0BAA-4753-9F47-C8D16C9FBAAF}">
      <dgm:prSet/>
      <dgm:spPr/>
      <dgm:t>
        <a:bodyPr/>
        <a:lstStyle/>
        <a:p>
          <a:endParaRPr lang="en-GB"/>
        </a:p>
      </dgm:t>
    </dgm:pt>
    <dgm:pt modelId="{02DEDD5C-D68F-462D-AEFD-717B8ED380DF}" type="sibTrans" cxnId="{CA37B1A9-0BAA-4753-9F47-C8D16C9FBAAF}">
      <dgm:prSet/>
      <dgm:spPr/>
      <dgm:t>
        <a:bodyPr/>
        <a:lstStyle/>
        <a:p>
          <a:endParaRPr lang="en-GB"/>
        </a:p>
      </dgm:t>
    </dgm:pt>
    <dgm:pt modelId="{D3B2411F-4DE2-4DB5-BC50-D90EB359D193}">
      <dgm:prSet/>
      <dgm:spPr>
        <a:solidFill>
          <a:srgbClr val="9FA5AA"/>
        </a:solidFill>
      </dgm:spPr>
      <dgm:t>
        <a:bodyPr/>
        <a:lstStyle/>
        <a:p>
          <a:pPr>
            <a:buSzPts val="1200"/>
            <a:buFont typeface="Arial" panose="020B0604020202020204" pitchFamily="34" charset="0"/>
            <a:buAutoNum type="arabicPeriod"/>
          </a:pPr>
          <a:r>
            <a:rPr lang="en-GB" dirty="0">
              <a:solidFill>
                <a:srgbClr val="42151F"/>
              </a:solidFill>
            </a:rPr>
            <a:t>Embedding sustainability, and measuring progress.</a:t>
          </a:r>
        </a:p>
      </dgm:t>
    </dgm:pt>
    <dgm:pt modelId="{C3BEC569-CAD5-445E-A247-0C5A60A83D75}" type="parTrans" cxnId="{E6A309BF-94AF-4469-9911-884B1EA4C83B}">
      <dgm:prSet/>
      <dgm:spPr/>
      <dgm:t>
        <a:bodyPr/>
        <a:lstStyle/>
        <a:p>
          <a:endParaRPr lang="en-GB"/>
        </a:p>
      </dgm:t>
    </dgm:pt>
    <dgm:pt modelId="{93FC1417-236C-4AAA-97C9-E4354181328A}" type="sibTrans" cxnId="{E6A309BF-94AF-4469-9911-884B1EA4C83B}">
      <dgm:prSet/>
      <dgm:spPr/>
      <dgm:t>
        <a:bodyPr/>
        <a:lstStyle/>
        <a:p>
          <a:endParaRPr lang="en-GB"/>
        </a:p>
      </dgm:t>
    </dgm:pt>
    <dgm:pt modelId="{056D6154-18ED-4896-BB50-3D250BF152DA}">
      <dgm:prSet/>
      <dgm:spPr>
        <a:solidFill>
          <a:srgbClr val="9FA5AA"/>
        </a:solidFill>
      </dgm:spPr>
      <dgm:t>
        <a:bodyPr/>
        <a:lstStyle/>
        <a:p>
          <a:pPr>
            <a:buSzPts val="1200"/>
            <a:buFont typeface="Arial" panose="020B0604020202020204" pitchFamily="34" charset="0"/>
            <a:buAutoNum type="arabicPeriod"/>
          </a:pPr>
          <a:r>
            <a:rPr lang="en-GB" dirty="0">
              <a:solidFill>
                <a:srgbClr val="42151F"/>
              </a:solidFill>
            </a:rPr>
            <a:t>Champion Wheatley’s approach to sustainability</a:t>
          </a:r>
        </a:p>
      </dgm:t>
    </dgm:pt>
    <dgm:pt modelId="{55020F8B-C38A-4C38-B5B2-E4258C6FA9A8}" type="parTrans" cxnId="{981A1228-814E-4358-AC48-1BC34D21C0E8}">
      <dgm:prSet/>
      <dgm:spPr/>
      <dgm:t>
        <a:bodyPr/>
        <a:lstStyle/>
        <a:p>
          <a:endParaRPr lang="en-GB"/>
        </a:p>
      </dgm:t>
    </dgm:pt>
    <dgm:pt modelId="{F726292A-69A5-47C9-AF32-EDD894680A31}" type="sibTrans" cxnId="{981A1228-814E-4358-AC48-1BC34D21C0E8}">
      <dgm:prSet/>
      <dgm:spPr/>
      <dgm:t>
        <a:bodyPr/>
        <a:lstStyle/>
        <a:p>
          <a:endParaRPr lang="en-GB"/>
        </a:p>
      </dgm:t>
    </dgm:pt>
    <dgm:pt modelId="{6FD9C47E-78AD-4E58-B74F-45F40D2DC4B7}">
      <dgm:prSet/>
      <dgm:spPr>
        <a:solidFill>
          <a:srgbClr val="9FA5AA"/>
        </a:solidFill>
      </dgm:spPr>
      <dgm:t>
        <a:bodyPr/>
        <a:lstStyle/>
        <a:p>
          <a:pPr>
            <a:buSzPts val="1200"/>
            <a:buFont typeface="Arial" panose="020B0604020202020204" pitchFamily="34" charset="0"/>
            <a:buAutoNum type="arabicPeriod"/>
          </a:pPr>
          <a:r>
            <a:rPr lang="en-GB" dirty="0">
              <a:solidFill>
                <a:srgbClr val="42151F"/>
              </a:solidFill>
            </a:rPr>
            <a:t>Identify opportunities for Wheatley to collaborate with others</a:t>
          </a:r>
        </a:p>
      </dgm:t>
    </dgm:pt>
    <dgm:pt modelId="{C1292A19-610C-4B39-AF58-0605FFF482A8}" type="parTrans" cxnId="{28C98AF3-70B5-4883-B58C-57D38971CDBA}">
      <dgm:prSet/>
      <dgm:spPr/>
    </dgm:pt>
    <dgm:pt modelId="{800B60D4-780F-4A81-944C-50A3C87EF1BC}" type="sibTrans" cxnId="{28C98AF3-70B5-4883-B58C-57D38971CDBA}">
      <dgm:prSet/>
      <dgm:spPr/>
    </dgm:pt>
    <dgm:pt modelId="{B68E0CA3-DF90-48F1-AC34-8FA89A907B13}" type="pres">
      <dgm:prSet presAssocID="{26D233BC-1C22-4551-907B-8D25145324F0}" presName="diagram" presStyleCnt="0">
        <dgm:presLayoutVars>
          <dgm:dir/>
          <dgm:resizeHandles val="exact"/>
        </dgm:presLayoutVars>
      </dgm:prSet>
      <dgm:spPr/>
    </dgm:pt>
    <dgm:pt modelId="{8BC3F68B-1D3E-4453-BCE9-57C8E8A19944}" type="pres">
      <dgm:prSet presAssocID="{196EBC18-D9EC-40D0-A28A-A6429347E113}" presName="node" presStyleLbl="node1" presStyleIdx="0" presStyleCnt="5">
        <dgm:presLayoutVars>
          <dgm:bulletEnabled val="1"/>
        </dgm:presLayoutVars>
      </dgm:prSet>
      <dgm:spPr/>
    </dgm:pt>
    <dgm:pt modelId="{26BF0FBA-09CC-4CC0-AF6F-0995F271D07D}" type="pres">
      <dgm:prSet presAssocID="{9B6B9087-D098-4DD2-8BC6-2EC7B85EC48D}" presName="sibTrans" presStyleCnt="0"/>
      <dgm:spPr/>
    </dgm:pt>
    <dgm:pt modelId="{A374960A-9EBA-498A-93B2-692D73ACF550}" type="pres">
      <dgm:prSet presAssocID="{7B1A20B6-7F86-4DD4-914E-B3AD91FCAD6B}" presName="node" presStyleLbl="node1" presStyleIdx="1" presStyleCnt="5">
        <dgm:presLayoutVars>
          <dgm:bulletEnabled val="1"/>
        </dgm:presLayoutVars>
      </dgm:prSet>
      <dgm:spPr/>
    </dgm:pt>
    <dgm:pt modelId="{98AE2790-523E-4016-BB9C-F52C1441DB80}" type="pres">
      <dgm:prSet presAssocID="{02DEDD5C-D68F-462D-AEFD-717B8ED380DF}" presName="sibTrans" presStyleCnt="0"/>
      <dgm:spPr/>
    </dgm:pt>
    <dgm:pt modelId="{F1612854-2D6C-41BC-BA67-1E50C96D8B06}" type="pres">
      <dgm:prSet presAssocID="{D3B2411F-4DE2-4DB5-BC50-D90EB359D193}" presName="node" presStyleLbl="node1" presStyleIdx="2" presStyleCnt="5">
        <dgm:presLayoutVars>
          <dgm:bulletEnabled val="1"/>
        </dgm:presLayoutVars>
      </dgm:prSet>
      <dgm:spPr/>
    </dgm:pt>
    <dgm:pt modelId="{AAE7A1AB-9552-41CE-B53C-FB5AF47FB52D}" type="pres">
      <dgm:prSet presAssocID="{93FC1417-236C-4AAA-97C9-E4354181328A}" presName="sibTrans" presStyleCnt="0"/>
      <dgm:spPr/>
    </dgm:pt>
    <dgm:pt modelId="{309F132B-EC4A-43C9-8F63-39535ABE3176}" type="pres">
      <dgm:prSet presAssocID="{056D6154-18ED-4896-BB50-3D250BF152DA}" presName="node" presStyleLbl="node1" presStyleIdx="3" presStyleCnt="5">
        <dgm:presLayoutVars>
          <dgm:bulletEnabled val="1"/>
        </dgm:presLayoutVars>
      </dgm:prSet>
      <dgm:spPr/>
    </dgm:pt>
    <dgm:pt modelId="{D9A593CC-24BD-4EE1-A408-993D2A635084}" type="pres">
      <dgm:prSet presAssocID="{F726292A-69A5-47C9-AF32-EDD894680A31}" presName="sibTrans" presStyleCnt="0"/>
      <dgm:spPr/>
    </dgm:pt>
    <dgm:pt modelId="{3424EA67-1627-443D-BE0C-4853F5FE2DC3}" type="pres">
      <dgm:prSet presAssocID="{6FD9C47E-78AD-4E58-B74F-45F40D2DC4B7}" presName="node" presStyleLbl="node1" presStyleIdx="4" presStyleCnt="5">
        <dgm:presLayoutVars>
          <dgm:bulletEnabled val="1"/>
        </dgm:presLayoutVars>
      </dgm:prSet>
      <dgm:spPr/>
    </dgm:pt>
  </dgm:ptLst>
  <dgm:cxnLst>
    <dgm:cxn modelId="{981A1228-814E-4358-AC48-1BC34D21C0E8}" srcId="{26D233BC-1C22-4551-907B-8D25145324F0}" destId="{056D6154-18ED-4896-BB50-3D250BF152DA}" srcOrd="3" destOrd="0" parTransId="{55020F8B-C38A-4C38-B5B2-E4258C6FA9A8}" sibTransId="{F726292A-69A5-47C9-AF32-EDD894680A31}"/>
    <dgm:cxn modelId="{F46AA55E-5144-4BD4-B1CA-A50C7F619E03}" type="presOf" srcId="{26D233BC-1C22-4551-907B-8D25145324F0}" destId="{B68E0CA3-DF90-48F1-AC34-8FA89A907B13}" srcOrd="0" destOrd="0" presId="urn:microsoft.com/office/officeart/2005/8/layout/default"/>
    <dgm:cxn modelId="{FE08C751-6334-4973-A532-5B3A86CCD7A7}" type="presOf" srcId="{196EBC18-D9EC-40D0-A28A-A6429347E113}" destId="{8BC3F68B-1D3E-4453-BCE9-57C8E8A19944}" srcOrd="0" destOrd="0" presId="urn:microsoft.com/office/officeart/2005/8/layout/default"/>
    <dgm:cxn modelId="{72D3C97C-BF93-4FA4-A191-D3E8794C9E7B}" srcId="{26D233BC-1C22-4551-907B-8D25145324F0}" destId="{196EBC18-D9EC-40D0-A28A-A6429347E113}" srcOrd="0" destOrd="0" parTransId="{C56CD755-11F1-4D0A-AD3A-413A3107092D}" sibTransId="{9B6B9087-D098-4DD2-8BC6-2EC7B85EC48D}"/>
    <dgm:cxn modelId="{CA37B1A9-0BAA-4753-9F47-C8D16C9FBAAF}" srcId="{26D233BC-1C22-4551-907B-8D25145324F0}" destId="{7B1A20B6-7F86-4DD4-914E-B3AD91FCAD6B}" srcOrd="1" destOrd="0" parTransId="{E404622C-ECD5-47D1-8996-7885E80176CC}" sibTransId="{02DEDD5C-D68F-462D-AEFD-717B8ED380DF}"/>
    <dgm:cxn modelId="{564B3EBC-C865-4638-883B-930109DDCC69}" type="presOf" srcId="{6FD9C47E-78AD-4E58-B74F-45F40D2DC4B7}" destId="{3424EA67-1627-443D-BE0C-4853F5FE2DC3}" srcOrd="0" destOrd="0" presId="urn:microsoft.com/office/officeart/2005/8/layout/default"/>
    <dgm:cxn modelId="{E6A309BF-94AF-4469-9911-884B1EA4C83B}" srcId="{26D233BC-1C22-4551-907B-8D25145324F0}" destId="{D3B2411F-4DE2-4DB5-BC50-D90EB359D193}" srcOrd="2" destOrd="0" parTransId="{C3BEC569-CAD5-445E-A247-0C5A60A83D75}" sibTransId="{93FC1417-236C-4AAA-97C9-E4354181328A}"/>
    <dgm:cxn modelId="{B1AC7DE2-E40E-4BBB-A38F-A80DBEE9E0C8}" type="presOf" srcId="{7B1A20B6-7F86-4DD4-914E-B3AD91FCAD6B}" destId="{A374960A-9EBA-498A-93B2-692D73ACF550}" srcOrd="0" destOrd="0" presId="urn:microsoft.com/office/officeart/2005/8/layout/default"/>
    <dgm:cxn modelId="{4623FFE3-AB44-4A92-B24C-D639BA2523B6}" type="presOf" srcId="{D3B2411F-4DE2-4DB5-BC50-D90EB359D193}" destId="{F1612854-2D6C-41BC-BA67-1E50C96D8B06}" srcOrd="0" destOrd="0" presId="urn:microsoft.com/office/officeart/2005/8/layout/default"/>
    <dgm:cxn modelId="{33EB1CE4-CC2A-44D4-8AEB-5BF6F7D6DCCA}" type="presOf" srcId="{056D6154-18ED-4896-BB50-3D250BF152DA}" destId="{309F132B-EC4A-43C9-8F63-39535ABE3176}" srcOrd="0" destOrd="0" presId="urn:microsoft.com/office/officeart/2005/8/layout/default"/>
    <dgm:cxn modelId="{28C98AF3-70B5-4883-B58C-57D38971CDBA}" srcId="{26D233BC-1C22-4551-907B-8D25145324F0}" destId="{6FD9C47E-78AD-4E58-B74F-45F40D2DC4B7}" srcOrd="4" destOrd="0" parTransId="{C1292A19-610C-4B39-AF58-0605FFF482A8}" sibTransId="{800B60D4-780F-4A81-944C-50A3C87EF1BC}"/>
    <dgm:cxn modelId="{F516441A-392F-4F7D-94AF-CB314ED5A235}" type="presParOf" srcId="{B68E0CA3-DF90-48F1-AC34-8FA89A907B13}" destId="{8BC3F68B-1D3E-4453-BCE9-57C8E8A19944}" srcOrd="0" destOrd="0" presId="urn:microsoft.com/office/officeart/2005/8/layout/default"/>
    <dgm:cxn modelId="{FAF54852-A761-4268-BE77-01ACEDD5EFC2}" type="presParOf" srcId="{B68E0CA3-DF90-48F1-AC34-8FA89A907B13}" destId="{26BF0FBA-09CC-4CC0-AF6F-0995F271D07D}" srcOrd="1" destOrd="0" presId="urn:microsoft.com/office/officeart/2005/8/layout/default"/>
    <dgm:cxn modelId="{4E86115B-7BA6-44C7-A197-995ACB514EE7}" type="presParOf" srcId="{B68E0CA3-DF90-48F1-AC34-8FA89A907B13}" destId="{A374960A-9EBA-498A-93B2-692D73ACF550}" srcOrd="2" destOrd="0" presId="urn:microsoft.com/office/officeart/2005/8/layout/default"/>
    <dgm:cxn modelId="{0F4FF36E-A317-43C8-B0DA-CF2784EBCB33}" type="presParOf" srcId="{B68E0CA3-DF90-48F1-AC34-8FA89A907B13}" destId="{98AE2790-523E-4016-BB9C-F52C1441DB80}" srcOrd="3" destOrd="0" presId="urn:microsoft.com/office/officeart/2005/8/layout/default"/>
    <dgm:cxn modelId="{AB7B87F9-5922-46B9-8B1C-A64C03D67860}" type="presParOf" srcId="{B68E0CA3-DF90-48F1-AC34-8FA89A907B13}" destId="{F1612854-2D6C-41BC-BA67-1E50C96D8B06}" srcOrd="4" destOrd="0" presId="urn:microsoft.com/office/officeart/2005/8/layout/default"/>
    <dgm:cxn modelId="{F55EB5E5-8329-4DD6-A52E-37CE397C0025}" type="presParOf" srcId="{B68E0CA3-DF90-48F1-AC34-8FA89A907B13}" destId="{AAE7A1AB-9552-41CE-B53C-FB5AF47FB52D}" srcOrd="5" destOrd="0" presId="urn:microsoft.com/office/officeart/2005/8/layout/default"/>
    <dgm:cxn modelId="{EC3739C1-0722-4B42-88E1-24CABF5C3D82}" type="presParOf" srcId="{B68E0CA3-DF90-48F1-AC34-8FA89A907B13}" destId="{309F132B-EC4A-43C9-8F63-39535ABE3176}" srcOrd="6" destOrd="0" presId="urn:microsoft.com/office/officeart/2005/8/layout/default"/>
    <dgm:cxn modelId="{002666DC-8B9A-4659-9307-B5DA00896E89}" type="presParOf" srcId="{B68E0CA3-DF90-48F1-AC34-8FA89A907B13}" destId="{D9A593CC-24BD-4EE1-A408-993D2A635084}" srcOrd="7" destOrd="0" presId="urn:microsoft.com/office/officeart/2005/8/layout/default"/>
    <dgm:cxn modelId="{FFA88290-DE0F-4585-8880-241F10BD3E43}" type="presParOf" srcId="{B68E0CA3-DF90-48F1-AC34-8FA89A907B13}" destId="{3424EA67-1627-443D-BE0C-4853F5FE2DC3}"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0BFF-5F19-4053-9E1D-358DEE00001C}">
      <dsp:nvSpPr>
        <dsp:cNvPr id="0" name=""/>
        <dsp:cNvSpPr/>
      </dsp:nvSpPr>
      <dsp:spPr>
        <a:xfrm>
          <a:off x="141481" y="131895"/>
          <a:ext cx="2597754" cy="2078992"/>
        </a:xfrm>
        <a:prstGeom prst="rect">
          <a:avLst/>
        </a:prstGeom>
        <a:solidFill>
          <a:srgbClr val="3F1620"/>
        </a:solidFill>
        <a:ln>
          <a:noFill/>
        </a:ln>
        <a:effectLst/>
        <a:scene3d>
          <a:camera prst="orthographicFront">
            <a:rot lat="0" lon="0" rev="0"/>
          </a:camera>
          <a:lightRig rig="threePt" dir="t">
            <a:rot lat="0" lon="0" rev="1200000"/>
          </a:lightRig>
        </a:scene3d>
        <a:sp3d/>
      </dsp:spPr>
      <dsp:style>
        <a:lnRef idx="0">
          <a:schemeClr val="accent3"/>
        </a:lnRef>
        <a:fillRef idx="3">
          <a:schemeClr val="accent3"/>
        </a:fillRef>
        <a:effectRef idx="3">
          <a:schemeClr val="accent3"/>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ts val="0"/>
            </a:spcAft>
            <a:buNone/>
          </a:pPr>
          <a:br>
            <a:rPr lang="en-GB" sz="2400" b="1" kern="1200" dirty="0">
              <a:solidFill>
                <a:schemeClr val="bg1"/>
              </a:solidFill>
              <a:latin typeface="Arial"/>
              <a:cs typeface="Arial"/>
            </a:rPr>
          </a:br>
          <a:r>
            <a:rPr lang="en-GB" sz="2400" b="1" kern="1200" dirty="0">
              <a:solidFill>
                <a:schemeClr val="bg1"/>
              </a:solidFill>
              <a:latin typeface="Arial"/>
              <a:cs typeface="Arial"/>
            </a:rPr>
            <a:t> </a:t>
          </a:r>
          <a:r>
            <a:rPr lang="en-GB" sz="5000" b="1" kern="1200" dirty="0">
              <a:solidFill>
                <a:schemeClr val="bg1"/>
              </a:solidFill>
              <a:latin typeface="Arial"/>
              <a:cs typeface="Arial"/>
            </a:rPr>
            <a:t>1,300</a:t>
          </a:r>
        </a:p>
        <a:p>
          <a:pPr marL="0" lvl="0" indent="0" algn="l" defTabSz="1066800" rtl="0">
            <a:lnSpc>
              <a:spcPct val="90000"/>
            </a:lnSpc>
            <a:spcBef>
              <a:spcPct val="0"/>
            </a:spcBef>
            <a:spcAft>
              <a:spcPct val="35000"/>
            </a:spcAft>
            <a:buNone/>
          </a:pPr>
          <a:r>
            <a:rPr lang="en-US" sz="1800" kern="1200" dirty="0">
              <a:solidFill>
                <a:schemeClr val="bg1"/>
              </a:solidFill>
              <a:latin typeface="Arial"/>
              <a:cs typeface="Arial"/>
            </a:rPr>
            <a:t>Air Source Heat</a:t>
          </a:r>
          <a:br>
            <a:rPr lang="en-US" sz="1800" kern="1200" dirty="0">
              <a:solidFill>
                <a:schemeClr val="bg1"/>
              </a:solidFill>
              <a:latin typeface="Arial"/>
              <a:cs typeface="Arial"/>
            </a:rPr>
          </a:br>
          <a:r>
            <a:rPr lang="en-US" sz="1800" kern="1200" dirty="0">
              <a:solidFill>
                <a:schemeClr val="bg1"/>
              </a:solidFill>
              <a:latin typeface="Arial"/>
              <a:cs typeface="Arial"/>
            </a:rPr>
            <a:t>Pumps already installed</a:t>
          </a:r>
          <a:br>
            <a:rPr lang="en-US" sz="1800" kern="1200" dirty="0">
              <a:solidFill>
                <a:schemeClr val="bg1"/>
              </a:solidFill>
              <a:latin typeface="Arial"/>
              <a:cs typeface="Arial"/>
            </a:rPr>
          </a:br>
          <a:r>
            <a:rPr lang="en-US" sz="1800" kern="1200" dirty="0">
              <a:solidFill>
                <a:schemeClr val="bg1"/>
              </a:solidFill>
              <a:latin typeface="Arial"/>
              <a:cs typeface="Arial"/>
            </a:rPr>
            <a:t> </a:t>
          </a:r>
          <a:endParaRPr lang="en-GB" sz="1800" b="0" i="0" kern="1200" dirty="0">
            <a:solidFill>
              <a:schemeClr val="bg1"/>
            </a:solidFill>
            <a:latin typeface="Arial"/>
            <a:cs typeface="Arial"/>
          </a:endParaRPr>
        </a:p>
      </dsp:txBody>
      <dsp:txXfrm>
        <a:off x="141481" y="131895"/>
        <a:ext cx="2597754" cy="2078992"/>
      </dsp:txXfrm>
    </dsp:sp>
    <dsp:sp modelId="{9E39AE31-BD15-1341-A1C4-698D74E61D68}">
      <dsp:nvSpPr>
        <dsp:cNvPr id="0" name=""/>
        <dsp:cNvSpPr/>
      </dsp:nvSpPr>
      <dsp:spPr>
        <a:xfrm>
          <a:off x="2892994" y="134427"/>
          <a:ext cx="2664790" cy="2061180"/>
        </a:xfrm>
        <a:prstGeom prst="rect">
          <a:avLst/>
        </a:prstGeom>
        <a:solidFill>
          <a:srgbClr val="FFC72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GB" sz="5000" b="1" i="0" kern="1200" dirty="0">
              <a:solidFill>
                <a:schemeClr val="bg1"/>
              </a:solidFill>
              <a:latin typeface="Arial"/>
              <a:cs typeface="Arial"/>
            </a:rPr>
            <a:t>800</a:t>
          </a:r>
          <a:br>
            <a:rPr lang="en-GB" sz="1800" kern="1200" dirty="0">
              <a:solidFill>
                <a:schemeClr val="bg1"/>
              </a:solidFill>
              <a:latin typeface="Arial"/>
              <a:cs typeface="Arial"/>
            </a:rPr>
          </a:br>
          <a:r>
            <a:rPr lang="en-GB" sz="1800" b="0" kern="1200" dirty="0">
              <a:ln>
                <a:noFill/>
              </a:ln>
              <a:solidFill>
                <a:srgbClr val="FFFFFF"/>
              </a:solidFill>
            </a:rPr>
            <a:t>Over 800 properties with solar generation</a:t>
          </a:r>
          <a:br>
            <a:rPr lang="en-GB" sz="1800" b="0" kern="1200" dirty="0">
              <a:ln>
                <a:noFill/>
              </a:ln>
              <a:solidFill>
                <a:srgbClr val="FFFFFF"/>
              </a:solidFill>
            </a:rPr>
          </a:br>
          <a:endParaRPr lang="en-GB" sz="1800" b="0" i="0" kern="1200" dirty="0">
            <a:solidFill>
              <a:schemeClr val="bg1"/>
            </a:solidFill>
            <a:latin typeface="Arial"/>
            <a:cs typeface="Arial"/>
          </a:endParaRPr>
        </a:p>
      </dsp:txBody>
      <dsp:txXfrm>
        <a:off x="2892994" y="134427"/>
        <a:ext cx="2664790" cy="2061180"/>
      </dsp:txXfrm>
    </dsp:sp>
    <dsp:sp modelId="{839045E7-B1CE-431F-ABAD-6762B636B160}">
      <dsp:nvSpPr>
        <dsp:cNvPr id="0" name=""/>
        <dsp:cNvSpPr/>
      </dsp:nvSpPr>
      <dsp:spPr>
        <a:xfrm>
          <a:off x="5698661" y="112228"/>
          <a:ext cx="2775460" cy="2078992"/>
        </a:xfrm>
        <a:prstGeom prst="rect">
          <a:avLst/>
        </a:prstGeom>
        <a:solidFill>
          <a:srgbClr val="B7A9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GB" sz="5000" b="1" i="0" kern="1200" dirty="0">
              <a:solidFill>
                <a:srgbClr val="FFFFFF"/>
              </a:solidFill>
              <a:latin typeface="Arial"/>
              <a:cs typeface="Arial"/>
            </a:rPr>
            <a:t>1,000</a:t>
          </a:r>
          <a:br>
            <a:rPr lang="en-GB" sz="5500" b="1" kern="1200" dirty="0">
              <a:solidFill>
                <a:srgbClr val="FFFFFF"/>
              </a:solidFill>
            </a:rPr>
          </a:br>
          <a:r>
            <a:rPr lang="en-GB" sz="1800" b="0" i="0" kern="1200" dirty="0">
              <a:solidFill>
                <a:srgbClr val="FFFFFF"/>
              </a:solidFill>
              <a:latin typeface="Arial"/>
              <a:cs typeface="Arial"/>
            </a:rPr>
            <a:t>Over 1,000 Connected Response systems installed</a:t>
          </a:r>
        </a:p>
      </dsp:txBody>
      <dsp:txXfrm>
        <a:off x="5698661" y="112228"/>
        <a:ext cx="2775460" cy="2078992"/>
      </dsp:txXfrm>
    </dsp:sp>
    <dsp:sp modelId="{7E071688-5CB2-41A5-98CF-0BB7CBD2C855}">
      <dsp:nvSpPr>
        <dsp:cNvPr id="0" name=""/>
        <dsp:cNvSpPr/>
      </dsp:nvSpPr>
      <dsp:spPr>
        <a:xfrm>
          <a:off x="101703" y="2395175"/>
          <a:ext cx="2604611" cy="2041888"/>
        </a:xfrm>
        <a:prstGeom prst="rect">
          <a:avLst/>
        </a:prstGeom>
        <a:solidFill>
          <a:srgbClr val="B7A99A"/>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GB" sz="5000" b="1" i="0" kern="1200" dirty="0">
              <a:solidFill>
                <a:srgbClr val="FFFFFF"/>
              </a:solidFill>
              <a:latin typeface="Arial"/>
              <a:cs typeface="Arial"/>
            </a:rPr>
            <a:t>200</a:t>
          </a:r>
          <a:br>
            <a:rPr lang="en-GB" sz="2100" kern="1200" dirty="0">
              <a:solidFill>
                <a:srgbClr val="FFFFFF"/>
              </a:solidFill>
              <a:latin typeface="Arial"/>
              <a:cs typeface="Arial"/>
            </a:rPr>
          </a:br>
          <a:r>
            <a:rPr lang="en-GB" sz="1800" kern="1200" dirty="0">
              <a:solidFill>
                <a:srgbClr val="FFFFFF"/>
              </a:solidFill>
              <a:latin typeface="Arial"/>
              <a:cs typeface="Arial"/>
            </a:rPr>
            <a:t>Battery storage devices in 200 homes by 2022</a:t>
          </a:r>
          <a:br>
            <a:rPr lang="en-GB" sz="1800" kern="1200" dirty="0">
              <a:solidFill>
                <a:srgbClr val="FFFFFF"/>
              </a:solidFill>
              <a:latin typeface="Arial"/>
              <a:cs typeface="Arial"/>
            </a:rPr>
          </a:br>
          <a:br>
            <a:rPr lang="en-GB" sz="1800" kern="1200" dirty="0">
              <a:solidFill>
                <a:srgbClr val="FFFFFF"/>
              </a:solidFill>
              <a:latin typeface="Arial"/>
              <a:cs typeface="Arial"/>
            </a:rPr>
          </a:br>
          <a:endParaRPr lang="en-GB" sz="1800" b="0" i="0" kern="1200" dirty="0">
            <a:solidFill>
              <a:srgbClr val="FFFFFF"/>
            </a:solidFill>
            <a:latin typeface="Arial"/>
            <a:cs typeface="Arial"/>
          </a:endParaRPr>
        </a:p>
      </dsp:txBody>
      <dsp:txXfrm>
        <a:off x="101703" y="2395175"/>
        <a:ext cx="2604611" cy="2041888"/>
      </dsp:txXfrm>
    </dsp:sp>
    <dsp:sp modelId="{2D09FD71-62DC-462B-9B1D-BBA0389B3076}">
      <dsp:nvSpPr>
        <dsp:cNvPr id="0" name=""/>
        <dsp:cNvSpPr/>
      </dsp:nvSpPr>
      <dsp:spPr>
        <a:xfrm>
          <a:off x="2860359" y="2396212"/>
          <a:ext cx="2733436" cy="2029249"/>
        </a:xfrm>
        <a:prstGeom prst="rect">
          <a:avLst/>
        </a:prstGeom>
        <a:solidFill>
          <a:srgbClr val="3F162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GB" sz="5000" b="1" i="0" kern="1200" dirty="0">
              <a:solidFill>
                <a:schemeClr val="bg1"/>
              </a:solidFill>
              <a:latin typeface="Arial"/>
              <a:cs typeface="Arial"/>
            </a:rPr>
            <a:t>4,000</a:t>
          </a:r>
          <a:br>
            <a:rPr lang="en-GB" sz="2400" kern="1200" dirty="0">
              <a:solidFill>
                <a:srgbClr val="FFFFFF"/>
              </a:solidFill>
            </a:rPr>
          </a:br>
          <a:r>
            <a:rPr lang="en-GB" sz="1800" b="0" i="0" kern="1200" dirty="0">
              <a:solidFill>
                <a:srgbClr val="FFFFFF"/>
              </a:solidFill>
              <a:latin typeface="Arial"/>
              <a:cs typeface="Arial"/>
            </a:rPr>
            <a:t>Scotland’s largest network of district heating connections – over 4,000 low or zero emission connections</a:t>
          </a:r>
          <a:endParaRPr lang="en-GB" sz="1800" b="0" i="0" kern="1200" dirty="0">
            <a:solidFill>
              <a:srgbClr val="FF0000"/>
            </a:solidFill>
            <a:latin typeface="Arial"/>
            <a:cs typeface="Arial"/>
          </a:endParaRPr>
        </a:p>
      </dsp:txBody>
      <dsp:txXfrm>
        <a:off x="2860359" y="2396212"/>
        <a:ext cx="2733436" cy="2029249"/>
      </dsp:txXfrm>
    </dsp:sp>
    <dsp:sp modelId="{3F3C54DB-2633-4EDF-BAE1-B45AB1AD63CD}">
      <dsp:nvSpPr>
        <dsp:cNvPr id="0" name=""/>
        <dsp:cNvSpPr/>
      </dsp:nvSpPr>
      <dsp:spPr>
        <a:xfrm>
          <a:off x="5738205" y="2394700"/>
          <a:ext cx="2768188" cy="2036542"/>
        </a:xfrm>
        <a:prstGeom prst="rect">
          <a:avLst/>
        </a:prstGeom>
        <a:solidFill>
          <a:srgbClr val="FFC72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rtl="0">
            <a:lnSpc>
              <a:spcPct val="90000"/>
            </a:lnSpc>
            <a:spcBef>
              <a:spcPct val="0"/>
            </a:spcBef>
            <a:spcAft>
              <a:spcPct val="35000"/>
            </a:spcAft>
            <a:buNone/>
          </a:pPr>
          <a:r>
            <a:rPr lang="en-GB" sz="5000" b="1" i="0" kern="1200" dirty="0">
              <a:solidFill>
                <a:schemeClr val="bg1"/>
              </a:solidFill>
              <a:latin typeface="Arial"/>
              <a:cs typeface="Arial"/>
            </a:rPr>
            <a:t>£1bn</a:t>
          </a:r>
          <a:br>
            <a:rPr lang="en-GB" sz="2000" kern="1200" dirty="0">
              <a:solidFill>
                <a:schemeClr val="bg1"/>
              </a:solidFill>
              <a:latin typeface="Arial"/>
              <a:cs typeface="Arial"/>
            </a:rPr>
          </a:br>
          <a:r>
            <a:rPr lang="en-GB" sz="1800" kern="1200" dirty="0">
              <a:solidFill>
                <a:schemeClr val="bg1"/>
              </a:solidFill>
              <a:latin typeface="Arial"/>
              <a:cs typeface="Arial"/>
            </a:rPr>
            <a:t>Over £1 billion in improving stock with </a:t>
          </a:r>
          <a:br>
            <a:rPr lang="en-GB" sz="1800" kern="1200" dirty="0">
              <a:solidFill>
                <a:schemeClr val="bg1"/>
              </a:solidFill>
              <a:latin typeface="Arial"/>
              <a:cs typeface="Arial"/>
            </a:rPr>
          </a:br>
          <a:r>
            <a:rPr lang="en-GB" sz="1800" kern="1200" dirty="0">
              <a:solidFill>
                <a:schemeClr val="bg1"/>
              </a:solidFill>
              <a:latin typeface="Arial"/>
              <a:cs typeface="Arial"/>
            </a:rPr>
            <a:t>a significant focus on EWI</a:t>
          </a:r>
          <a:br>
            <a:rPr lang="en-GB" sz="1800" kern="1200" dirty="0">
              <a:solidFill>
                <a:schemeClr val="bg1"/>
              </a:solidFill>
              <a:latin typeface="Arial"/>
              <a:cs typeface="Arial"/>
            </a:rPr>
          </a:br>
          <a:endParaRPr lang="en-GB" sz="1800" b="0" i="0" kern="1200" dirty="0">
            <a:solidFill>
              <a:schemeClr val="bg1"/>
            </a:solidFill>
            <a:latin typeface="Arial"/>
            <a:cs typeface="Arial"/>
          </a:endParaRPr>
        </a:p>
      </dsp:txBody>
      <dsp:txXfrm>
        <a:off x="5738205" y="2394700"/>
        <a:ext cx="2768188" cy="2036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FC568-CE10-427E-8806-79C4A1C2908B}">
      <dsp:nvSpPr>
        <dsp:cNvPr id="0" name=""/>
        <dsp:cNvSpPr/>
      </dsp:nvSpPr>
      <dsp:spPr>
        <a:xfrm>
          <a:off x="0" y="708321"/>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Scottish Power and SSE  hardship funds</a:t>
          </a:r>
        </a:p>
      </dsp:txBody>
      <dsp:txXfrm>
        <a:off x="0" y="708321"/>
        <a:ext cx="2645901" cy="1587540"/>
      </dsp:txXfrm>
    </dsp:sp>
    <dsp:sp modelId="{AC96594F-617C-414C-B8FF-06EAB2127959}">
      <dsp:nvSpPr>
        <dsp:cNvPr id="0" name=""/>
        <dsp:cNvSpPr/>
      </dsp:nvSpPr>
      <dsp:spPr>
        <a:xfrm>
          <a:off x="2910491" y="708321"/>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Scot Gov -£280m to provide £150 Council Tax reduction (Band A-D)</a:t>
          </a:r>
        </a:p>
      </dsp:txBody>
      <dsp:txXfrm>
        <a:off x="2910491" y="708321"/>
        <a:ext cx="2645901" cy="1587540"/>
      </dsp:txXfrm>
    </dsp:sp>
    <dsp:sp modelId="{6E04029C-FAD3-46F7-8B3F-C2749E6B1F56}">
      <dsp:nvSpPr>
        <dsp:cNvPr id="0" name=""/>
        <dsp:cNvSpPr/>
      </dsp:nvSpPr>
      <dsp:spPr>
        <a:xfrm>
          <a:off x="5820983" y="708321"/>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Scot Gov -£10m fuel insecurity fund</a:t>
          </a:r>
        </a:p>
      </dsp:txBody>
      <dsp:txXfrm>
        <a:off x="5820983" y="708321"/>
        <a:ext cx="2645901" cy="1587540"/>
      </dsp:txXfrm>
    </dsp:sp>
    <dsp:sp modelId="{40EE45E8-777E-40EC-9FF5-C58A6E7C7A0F}">
      <dsp:nvSpPr>
        <dsp:cNvPr id="0" name=""/>
        <dsp:cNvSpPr/>
      </dsp:nvSpPr>
      <dsp:spPr>
        <a:xfrm>
          <a:off x="0" y="2560453"/>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Proposal to replace Cold Weather Payment for 2022 -</a:t>
          </a:r>
          <a:r>
            <a:rPr lang="en-GB" sz="1700" i="1" kern="1200" dirty="0"/>
            <a:t>Low Income Winter Heating Assistance -400,000 households payment of £50</a:t>
          </a:r>
          <a:r>
            <a:rPr lang="en-GB" sz="1700" kern="1200" dirty="0"/>
            <a:t> </a:t>
          </a:r>
        </a:p>
      </dsp:txBody>
      <dsp:txXfrm>
        <a:off x="0" y="2560453"/>
        <a:ext cx="2645901" cy="1587540"/>
      </dsp:txXfrm>
    </dsp:sp>
    <dsp:sp modelId="{E8226D85-AAD3-4B4C-8EFA-AABD7389AFB2}">
      <dsp:nvSpPr>
        <dsp:cNvPr id="0" name=""/>
        <dsp:cNvSpPr/>
      </dsp:nvSpPr>
      <dsp:spPr>
        <a:xfrm>
          <a:off x="2910491" y="2560453"/>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UK Gov -£200 discount (paid back over five years in £40 instalments </a:t>
          </a:r>
        </a:p>
      </dsp:txBody>
      <dsp:txXfrm>
        <a:off x="2910491" y="2560453"/>
        <a:ext cx="2645901" cy="1587540"/>
      </dsp:txXfrm>
    </dsp:sp>
    <dsp:sp modelId="{1EB8A643-52DE-4C90-970A-B28BAA718B9F}">
      <dsp:nvSpPr>
        <dsp:cNvPr id="0" name=""/>
        <dsp:cNvSpPr/>
      </dsp:nvSpPr>
      <dsp:spPr>
        <a:xfrm>
          <a:off x="5820983" y="2560453"/>
          <a:ext cx="2645901" cy="158754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UK Gov -</a:t>
          </a:r>
          <a:r>
            <a:rPr lang="en-GB" sz="1700" i="1" kern="1200" dirty="0"/>
            <a:t>Warm Home Discount Scheme</a:t>
          </a:r>
          <a:r>
            <a:rPr lang="en-GB" sz="1700" kern="1200" dirty="0"/>
            <a:t> one of discount £140</a:t>
          </a:r>
        </a:p>
      </dsp:txBody>
      <dsp:txXfrm>
        <a:off x="5820983" y="2560453"/>
        <a:ext cx="2645901" cy="1587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3F68B-1D3E-4453-BCE9-57C8E8A19944}">
      <dsp:nvSpPr>
        <dsp:cNvPr id="0" name=""/>
        <dsp:cNvSpPr/>
      </dsp:nvSpPr>
      <dsp:spPr>
        <a:xfrm>
          <a:off x="0" y="636959"/>
          <a:ext cx="2661543" cy="1596925"/>
        </a:xfrm>
        <a:prstGeom prst="rect">
          <a:avLst/>
        </a:prstGeom>
        <a:solidFill>
          <a:srgbClr val="9FA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ts val="1200"/>
            <a:buFont typeface="Arial" panose="020B0604020202020204" pitchFamily="34" charset="0"/>
            <a:buNone/>
          </a:pPr>
          <a:r>
            <a:rPr lang="en-GB" sz="2100" kern="1200" dirty="0">
              <a:solidFill>
                <a:srgbClr val="42151F"/>
              </a:solidFill>
            </a:rPr>
            <a:t>Inform Wheatley approach to net-zero</a:t>
          </a:r>
          <a:endParaRPr lang="en-GB" sz="2100" kern="1200" dirty="0"/>
        </a:p>
      </dsp:txBody>
      <dsp:txXfrm>
        <a:off x="0" y="636959"/>
        <a:ext cx="2661543" cy="1596925"/>
      </dsp:txXfrm>
    </dsp:sp>
    <dsp:sp modelId="{A374960A-9EBA-498A-93B2-692D73ACF550}">
      <dsp:nvSpPr>
        <dsp:cNvPr id="0" name=""/>
        <dsp:cNvSpPr/>
      </dsp:nvSpPr>
      <dsp:spPr>
        <a:xfrm>
          <a:off x="2927697" y="636959"/>
          <a:ext cx="2661543" cy="1596925"/>
        </a:xfrm>
        <a:prstGeom prst="rect">
          <a:avLst/>
        </a:prstGeom>
        <a:solidFill>
          <a:srgbClr val="9FA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ts val="1200"/>
            <a:buFont typeface="Arial" panose="020B0604020202020204" pitchFamily="34" charset="0"/>
            <a:buNone/>
          </a:pPr>
          <a:r>
            <a:rPr lang="en-GB" sz="2100" kern="1200" dirty="0">
              <a:solidFill>
                <a:srgbClr val="42151F"/>
              </a:solidFill>
            </a:rPr>
            <a:t>Thought leadership in Wheatley’s approach</a:t>
          </a:r>
        </a:p>
      </dsp:txBody>
      <dsp:txXfrm>
        <a:off x="2927697" y="636959"/>
        <a:ext cx="2661543" cy="1596925"/>
      </dsp:txXfrm>
    </dsp:sp>
    <dsp:sp modelId="{F1612854-2D6C-41BC-BA67-1E50C96D8B06}">
      <dsp:nvSpPr>
        <dsp:cNvPr id="0" name=""/>
        <dsp:cNvSpPr/>
      </dsp:nvSpPr>
      <dsp:spPr>
        <a:xfrm>
          <a:off x="5855394" y="636959"/>
          <a:ext cx="2661543" cy="1596925"/>
        </a:xfrm>
        <a:prstGeom prst="rect">
          <a:avLst/>
        </a:prstGeom>
        <a:solidFill>
          <a:srgbClr val="9FA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ts val="1200"/>
            <a:buFont typeface="Arial" panose="020B0604020202020204" pitchFamily="34" charset="0"/>
            <a:buNone/>
          </a:pPr>
          <a:r>
            <a:rPr lang="en-GB" sz="2100" kern="1200" dirty="0">
              <a:solidFill>
                <a:srgbClr val="42151F"/>
              </a:solidFill>
            </a:rPr>
            <a:t>Embedding sustainability, and measuring progress.</a:t>
          </a:r>
        </a:p>
      </dsp:txBody>
      <dsp:txXfrm>
        <a:off x="5855394" y="636959"/>
        <a:ext cx="2661543" cy="1596925"/>
      </dsp:txXfrm>
    </dsp:sp>
    <dsp:sp modelId="{309F132B-EC4A-43C9-8F63-39535ABE3176}">
      <dsp:nvSpPr>
        <dsp:cNvPr id="0" name=""/>
        <dsp:cNvSpPr/>
      </dsp:nvSpPr>
      <dsp:spPr>
        <a:xfrm>
          <a:off x="1463848" y="2500039"/>
          <a:ext cx="2661543" cy="1596925"/>
        </a:xfrm>
        <a:prstGeom prst="rect">
          <a:avLst/>
        </a:prstGeom>
        <a:solidFill>
          <a:srgbClr val="9FA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ts val="1200"/>
            <a:buFont typeface="Arial" panose="020B0604020202020204" pitchFamily="34" charset="0"/>
            <a:buNone/>
          </a:pPr>
          <a:r>
            <a:rPr lang="en-GB" sz="2100" kern="1200" dirty="0">
              <a:solidFill>
                <a:srgbClr val="42151F"/>
              </a:solidFill>
            </a:rPr>
            <a:t>Champion Wheatley’s approach to sustainability</a:t>
          </a:r>
        </a:p>
      </dsp:txBody>
      <dsp:txXfrm>
        <a:off x="1463848" y="2500039"/>
        <a:ext cx="2661543" cy="1596925"/>
      </dsp:txXfrm>
    </dsp:sp>
    <dsp:sp modelId="{3424EA67-1627-443D-BE0C-4853F5FE2DC3}">
      <dsp:nvSpPr>
        <dsp:cNvPr id="0" name=""/>
        <dsp:cNvSpPr/>
      </dsp:nvSpPr>
      <dsp:spPr>
        <a:xfrm>
          <a:off x="4391546" y="2500039"/>
          <a:ext cx="2661543" cy="1596925"/>
        </a:xfrm>
        <a:prstGeom prst="rect">
          <a:avLst/>
        </a:prstGeom>
        <a:solidFill>
          <a:srgbClr val="9FA5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ts val="1200"/>
            <a:buFont typeface="Arial" panose="020B0604020202020204" pitchFamily="34" charset="0"/>
            <a:buNone/>
          </a:pPr>
          <a:r>
            <a:rPr lang="en-GB" sz="2100" kern="1200" dirty="0">
              <a:solidFill>
                <a:srgbClr val="42151F"/>
              </a:solidFill>
            </a:rPr>
            <a:t>Identify opportunities for Wheatley to collaborate with others</a:t>
          </a:r>
        </a:p>
      </dsp:txBody>
      <dsp:txXfrm>
        <a:off x="4391546" y="2500039"/>
        <a:ext cx="2661543" cy="15969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B4991B-92CE-A041-8FA5-1A998D8259E6}" type="datetime1">
              <a:rPr lang="en-GB" smtClean="0"/>
              <a:t>08/06/2022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7AD970-E31D-FC4F-B3C7-2B82D7E4E751}" type="slidenum">
              <a:rPr lang="en-US" smtClean="0"/>
              <a:t>‹#›</a:t>
            </a:fld>
            <a:endParaRPr lang="en-US"/>
          </a:p>
        </p:txBody>
      </p:sp>
    </p:spTree>
    <p:extLst>
      <p:ext uri="{BB962C8B-B14F-4D97-AF65-F5344CB8AC3E}">
        <p14:creationId xmlns:p14="http://schemas.microsoft.com/office/powerpoint/2010/main" val="39242680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1A10F1-BE49-D54C-A536-E1563229F600}" type="datetime1">
              <a:rPr lang="en-GB" smtClean="0"/>
              <a:t>08/06/2022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3B617-EA89-494D-94D7-50B80DC3D715}" type="slidenum">
              <a:rPr lang="en-US" smtClean="0"/>
              <a:t>‹#›</a:t>
            </a:fld>
            <a:endParaRPr lang="en-US"/>
          </a:p>
        </p:txBody>
      </p:sp>
    </p:spTree>
    <p:extLst>
      <p:ext uri="{BB962C8B-B14F-4D97-AF65-F5344CB8AC3E}">
        <p14:creationId xmlns:p14="http://schemas.microsoft.com/office/powerpoint/2010/main" val="6999884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Strategic</a:t>
            </a:r>
            <a:r>
              <a:rPr lang="en-GB" b="1" baseline="0" dirty="0"/>
              <a:t> objectives and what  the drive</a:t>
            </a:r>
          </a:p>
          <a:p>
            <a:endParaRPr lang="en-GB" b="1" baseline="0" dirty="0"/>
          </a:p>
          <a:p>
            <a:r>
              <a:rPr lang="en-GB" b="1" dirty="0"/>
              <a:t>Reduce the output of Co2</a:t>
            </a:r>
            <a:r>
              <a:rPr lang="en-GB" b="1" baseline="0" dirty="0"/>
              <a:t> from our homes/innovation –low zero carbon</a:t>
            </a:r>
          </a:p>
          <a:p>
            <a:endParaRPr lang="en-GB" baseline="0" dirty="0"/>
          </a:p>
          <a:p>
            <a:pPr marL="171450" indent="-171450">
              <a:buFont typeface="Arial" panose="020B0604020202020204" pitchFamily="34" charset="0"/>
              <a:buChar char="•"/>
            </a:pPr>
            <a:r>
              <a:rPr lang="en-GB" baseline="0" dirty="0"/>
              <a:t>Currently emit about 200,000 tonnes of CO2 from our properties each year</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Co2 has been and will be reduced through our investment work – currently estimate 47kg/m2 from our properties </a:t>
            </a:r>
            <a:r>
              <a:rPr lang="en-GB" baseline="0" dirty="0" err="1"/>
              <a:t>crf</a:t>
            </a:r>
            <a:r>
              <a:rPr lang="en-GB" baseline="0" dirty="0"/>
              <a:t> sector average of 78kg/m2 – Reducing carbon meets our strategic target and moves us towards EESSH 2</a:t>
            </a:r>
          </a:p>
          <a:p>
            <a:pPr marL="171450" indent="-171450">
              <a:buFont typeface="Arial" panose="020B0604020202020204" pitchFamily="34" charset="0"/>
              <a:buChar char="•"/>
            </a:pPr>
            <a:endParaRPr lang="en-GB" baseline="0" dirty="0"/>
          </a:p>
          <a:p>
            <a:pPr lvl="0"/>
            <a:endParaRPr lang="en-GB"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Journey to EESSH2</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First</a:t>
            </a:r>
            <a:r>
              <a:rPr lang="en-GB" sz="1200" kern="1200" baseline="0" dirty="0">
                <a:solidFill>
                  <a:schemeClr val="tx1"/>
                </a:solidFill>
                <a:effectLst/>
                <a:latin typeface="+mn-lt"/>
                <a:ea typeface="+mn-ea"/>
                <a:cs typeface="+mn-cs"/>
              </a:rPr>
              <a:t> step – base line existing stock </a:t>
            </a:r>
            <a:r>
              <a:rPr lang="en-GB" baseline="0" dirty="0"/>
              <a:t>we have a lot of stock low C/high D.  Knowing this allows us develop detailed plans for EESSH 2 on a property by property basis.</a:t>
            </a:r>
            <a:endParaRPr lang="en-GB" dirty="0"/>
          </a:p>
          <a:p>
            <a:pPr lvl="0"/>
            <a:endParaRPr lang="en-GB" dirty="0"/>
          </a:p>
          <a:p>
            <a:pPr lvl="0"/>
            <a:r>
              <a:rPr lang="en-GB" dirty="0"/>
              <a:t>Looking at distance to travel to B – EESSH2 estimate</a:t>
            </a:r>
          </a:p>
          <a:p>
            <a:pPr lvl="0"/>
            <a:endParaRPr lang="en-GB" dirty="0"/>
          </a:p>
          <a:p>
            <a:pPr marL="285750" indent="-285750">
              <a:spcAft>
                <a:spcPts val="600"/>
              </a:spcAft>
              <a:buFont typeface="Arial" panose="020B0604020202020204" pitchFamily="34" charset="0"/>
              <a:buChar char="•"/>
            </a:pPr>
            <a:r>
              <a:rPr lang="en-GB" dirty="0"/>
              <a:t>Focusing on distance to travel</a:t>
            </a:r>
          </a:p>
          <a:p>
            <a:pPr marL="742950" lvl="1" indent="-285750">
              <a:buFont typeface="Wingdings" panose="05000000000000000000" pitchFamily="2" charset="2"/>
              <a:buChar char="Ø"/>
            </a:pPr>
            <a:r>
              <a:rPr lang="en-GB" dirty="0"/>
              <a:t>6% of stock within 5 points of ‘B’</a:t>
            </a:r>
          </a:p>
          <a:p>
            <a:pPr marL="742950" lvl="1" indent="-285750">
              <a:buFont typeface="Wingdings" panose="05000000000000000000" pitchFamily="2" charset="2"/>
              <a:buChar char="Ø"/>
            </a:pPr>
            <a:r>
              <a:rPr lang="en-GB" dirty="0"/>
              <a:t>43% between 6 and 10 points</a:t>
            </a:r>
          </a:p>
          <a:p>
            <a:pPr marL="742950" lvl="1" indent="-285750">
              <a:buFont typeface="Wingdings" panose="05000000000000000000" pitchFamily="2" charset="2"/>
              <a:buChar char="Ø"/>
            </a:pPr>
            <a:r>
              <a:rPr lang="en-GB" dirty="0"/>
              <a:t>39% between 11 and 15 points</a:t>
            </a:r>
          </a:p>
          <a:p>
            <a:pPr marL="742950" lvl="1" indent="-285750">
              <a:buFont typeface="Wingdings" panose="05000000000000000000" pitchFamily="2" charset="2"/>
              <a:buChar char="Ø"/>
            </a:pPr>
            <a:r>
              <a:rPr lang="en-GB" dirty="0"/>
              <a:t>1% More than 15 points</a:t>
            </a:r>
          </a:p>
          <a:p>
            <a:pPr marL="171450" lvl="0" indent="-171450">
              <a:buFont typeface="Arial" panose="020B0604020202020204" pitchFamily="34" charset="0"/>
              <a:buChar char="•"/>
            </a:pPr>
            <a:r>
              <a:rPr lang="en-GB" dirty="0"/>
              <a:t>As</a:t>
            </a:r>
            <a:r>
              <a:rPr lang="en-GB" baseline="0" dirty="0"/>
              <a:t> a guide expect the following uplift form investment in our plans</a:t>
            </a:r>
          </a:p>
          <a:p>
            <a:pPr marL="171450" lvl="0" indent="-171450">
              <a:buFont typeface="Arial" panose="020B0604020202020204" pitchFamily="34" charset="0"/>
              <a:buChar char="•"/>
            </a:pPr>
            <a:endParaRPr lang="en-GB" baseline="0" dirty="0"/>
          </a:p>
          <a:p>
            <a:pPr marL="742950" lvl="1" indent="-285750" algn="l" defTabSz="457200" rtl="0" eaLnBrk="0" fontAlgn="base" hangingPunct="0">
              <a:spcBef>
                <a:spcPct val="30000"/>
              </a:spcBef>
              <a:spcAft>
                <a:spcPct val="0"/>
              </a:spcAft>
              <a:buFont typeface="Wingdings" panose="05000000000000000000" pitchFamily="2" charset="2"/>
              <a:buChar char="Ø"/>
            </a:pPr>
            <a:r>
              <a:rPr lang="en-GB" sz="1200" kern="1200" dirty="0">
                <a:solidFill>
                  <a:schemeClr val="tx1"/>
                </a:solidFill>
                <a:latin typeface="+mn-lt"/>
                <a:ea typeface="+mn-ea"/>
                <a:cs typeface="+mn-cs"/>
              </a:rPr>
              <a:t>Connected response – 8 Points</a:t>
            </a:r>
          </a:p>
          <a:p>
            <a:pPr marL="742950" lvl="1" indent="-285750" algn="l" defTabSz="457200" rtl="0" eaLnBrk="0" fontAlgn="base" hangingPunct="0">
              <a:spcBef>
                <a:spcPct val="30000"/>
              </a:spcBef>
              <a:spcAft>
                <a:spcPct val="0"/>
              </a:spcAft>
              <a:buFont typeface="Wingdings" panose="05000000000000000000" pitchFamily="2" charset="2"/>
              <a:buChar char="Ø"/>
            </a:pPr>
            <a:r>
              <a:rPr lang="en-GB" sz="1200" kern="1200" dirty="0">
                <a:solidFill>
                  <a:schemeClr val="tx1"/>
                </a:solidFill>
                <a:latin typeface="+mn-lt"/>
                <a:ea typeface="+mn-ea"/>
                <a:cs typeface="+mn-cs"/>
              </a:rPr>
              <a:t>New /upgraded windows – 3 Points</a:t>
            </a:r>
          </a:p>
          <a:p>
            <a:pPr marL="742950" lvl="1" indent="-285750" algn="l" defTabSz="457200" rtl="0" eaLnBrk="0" fontAlgn="base" hangingPunct="0">
              <a:spcBef>
                <a:spcPct val="30000"/>
              </a:spcBef>
              <a:spcAft>
                <a:spcPct val="0"/>
              </a:spcAft>
              <a:buFont typeface="Wingdings" panose="05000000000000000000" pitchFamily="2" charset="2"/>
              <a:buChar char="Ø"/>
            </a:pPr>
            <a:r>
              <a:rPr lang="en-GB" sz="1200" kern="1200" dirty="0">
                <a:solidFill>
                  <a:schemeClr val="tx1"/>
                </a:solidFill>
                <a:latin typeface="+mn-lt"/>
                <a:ea typeface="+mn-ea"/>
                <a:cs typeface="+mn-cs"/>
              </a:rPr>
              <a:t>Solar panels - 11 Points</a:t>
            </a:r>
          </a:p>
          <a:p>
            <a:pPr marL="742950" lvl="1" indent="-285750" algn="l" defTabSz="457200" rtl="0" eaLnBrk="0" fontAlgn="base" hangingPunct="0">
              <a:spcBef>
                <a:spcPct val="30000"/>
              </a:spcBef>
              <a:spcAft>
                <a:spcPct val="0"/>
              </a:spcAft>
              <a:buFont typeface="Wingdings" panose="05000000000000000000" pitchFamily="2" charset="2"/>
              <a:buChar char="Ø"/>
            </a:pPr>
            <a:r>
              <a:rPr lang="en-GB" sz="1200" kern="1200" dirty="0">
                <a:solidFill>
                  <a:schemeClr val="tx1"/>
                </a:solidFill>
                <a:latin typeface="+mn-lt"/>
                <a:ea typeface="+mn-ea"/>
                <a:cs typeface="+mn-cs"/>
              </a:rPr>
              <a:t>Solar panel plus battery storage using Tesla batter wall like we are trying on DGHP  - 22 Points</a:t>
            </a:r>
          </a:p>
          <a:p>
            <a:pPr marL="171450" lvl="0" indent="-171450">
              <a:buFont typeface="Arial" panose="020B0604020202020204" pitchFamily="34" charset="0"/>
              <a:buChar char="•"/>
            </a:pPr>
            <a:endParaRPr lang="en-GB" baseline="0" dirty="0"/>
          </a:p>
          <a:p>
            <a:pPr marL="171450" lvl="0" indent="-171450">
              <a:buFont typeface="Arial" panose="020B0604020202020204" pitchFamily="34" charset="0"/>
              <a:buChar char="•"/>
            </a:pPr>
            <a:endParaRPr lang="en-GB" dirty="0"/>
          </a:p>
          <a:p>
            <a:pPr marL="285750" indent="-285750">
              <a:spcAft>
                <a:spcPts val="600"/>
              </a:spcAft>
              <a:buFont typeface="Arial" panose="020B0604020202020204" pitchFamily="34" charset="0"/>
              <a:buChar char="•"/>
            </a:pPr>
            <a:r>
              <a:rPr lang="en-GB" dirty="0"/>
              <a:t>Bespoke investment plans being developed for each property, in doing this – need to be aware of evolving technology – do not want to go with solution that becomes obsolete.  Key focus will be fabric first although we have invested </a:t>
            </a:r>
            <a:r>
              <a:rPr lang="en-GB" baseline="0" dirty="0"/>
              <a:t> significantly in the fabric of our stock – GHA investment programme and as new partners joined group.  Ongoing programme in DGHP of Fabric improvements – EWI and windows.  Decarbonising heating will make major contribution although still emerging technology and still need to see government proposals – expected in December – on use of hydrogen.  Implications for existing boilers (short-term as some hydrogen is added)  and gas distribution network of pumping hydrogen, longer term).  Electric heating will also feature – using renewable energy – although requires significant investment in electricity distribution network</a:t>
            </a:r>
          </a:p>
          <a:p>
            <a:pPr marL="0" indent="0">
              <a:spcAft>
                <a:spcPts val="600"/>
              </a:spcAft>
              <a:buFont typeface="Arial" panose="020B0604020202020204" pitchFamily="34" charset="0"/>
              <a:buNone/>
            </a:pPr>
            <a:endParaRPr lang="en-GB" baseline="0" dirty="0"/>
          </a:p>
          <a:p>
            <a:pPr marL="0" indent="0">
              <a:spcAft>
                <a:spcPts val="600"/>
              </a:spcAft>
              <a:buFont typeface="Arial" panose="020B0604020202020204" pitchFamily="34" charset="0"/>
              <a:buNone/>
            </a:pPr>
            <a:r>
              <a:rPr lang="en-GB" b="1" baseline="0" dirty="0"/>
              <a:t>Decarbonising corporate estate</a:t>
            </a:r>
          </a:p>
          <a:p>
            <a:pPr marL="0" indent="0">
              <a:spcAft>
                <a:spcPts val="600"/>
              </a:spcAft>
              <a:buFont typeface="Arial" panose="020B0604020202020204" pitchFamily="34" charset="0"/>
              <a:buNone/>
            </a:pPr>
            <a:endParaRPr lang="en-GB" b="1" baseline="0" dirty="0"/>
          </a:p>
          <a:p>
            <a:r>
              <a:rPr lang="en-GB" sz="1200" dirty="0"/>
              <a:t>Wheatley House previously: </a:t>
            </a:r>
          </a:p>
          <a:p>
            <a:pPr marL="285750" marR="0" indent="-2857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200" dirty="0"/>
              <a:t>Carbon Footprint of 388 tonnes per year  (nearly 1 tonne per employee based there)</a:t>
            </a:r>
            <a:r>
              <a:rPr lang="en-GB" dirty="0"/>
              <a:t> assessed by Planet Mark .  </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Mostly related to power and transport</a:t>
            </a:r>
          </a:p>
          <a:p>
            <a:pPr marL="285750" indent="-285750">
              <a:spcAft>
                <a:spcPts val="600"/>
              </a:spcAft>
              <a:buFont typeface="Arial" panose="020B0604020202020204" pitchFamily="34" charset="0"/>
              <a:buChar char="•"/>
            </a:pPr>
            <a:r>
              <a:rPr lang="en-GB" sz="1200" dirty="0"/>
              <a:t>EPC rating of ‘D’</a:t>
            </a:r>
          </a:p>
          <a:p>
            <a:r>
              <a:rPr lang="en-GB" sz="1200" dirty="0"/>
              <a:t>Refurbishment:</a:t>
            </a:r>
          </a:p>
          <a:p>
            <a:pPr marL="285750" indent="-285750">
              <a:buFont typeface="Arial" panose="020B0604020202020204" pitchFamily="34" charset="0"/>
              <a:buChar char="•"/>
            </a:pPr>
            <a:r>
              <a:rPr lang="en-GB" sz="1200" dirty="0"/>
              <a:t>Designed with heat recovery ventilation systems with power from solar PV and 2 electric batteries</a:t>
            </a:r>
          </a:p>
          <a:p>
            <a:pPr marL="285750" indent="-285750">
              <a:buFont typeface="Arial" panose="020B0604020202020204" pitchFamily="34" charset="0"/>
              <a:buChar char="•"/>
            </a:pPr>
            <a:r>
              <a:rPr lang="en-GB" sz="1200" dirty="0"/>
              <a:t>Cycle storage to promote active travel</a:t>
            </a:r>
          </a:p>
          <a:p>
            <a:pPr marL="285750" indent="-285750">
              <a:buFont typeface="Arial" panose="020B0604020202020204" pitchFamily="34" charset="0"/>
              <a:buChar char="•"/>
            </a:pPr>
            <a:r>
              <a:rPr lang="en-GB" sz="1200" dirty="0"/>
              <a:t>Enhanced air quality, lighting and internal environmental </a:t>
            </a:r>
          </a:p>
          <a:p>
            <a:pPr marL="285750" indent="-285750">
              <a:buFont typeface="Arial" panose="020B0604020202020204" pitchFamily="34" charset="0"/>
              <a:buChar char="•"/>
            </a:pPr>
            <a:r>
              <a:rPr lang="en-GB" sz="1200" dirty="0"/>
              <a:t>Estimated 160 tonnes (41%) reduction in 1</a:t>
            </a:r>
            <a:r>
              <a:rPr lang="en-GB" sz="1200" baseline="30000" dirty="0"/>
              <a:t>st</a:t>
            </a:r>
            <a:r>
              <a:rPr lang="en-GB" sz="1200" dirty="0"/>
              <a:t> year due to removal of fossil fuel use and other improvements.</a:t>
            </a:r>
          </a:p>
          <a:p>
            <a:pPr>
              <a:spcBef>
                <a:spcPts val="600"/>
              </a:spcBef>
            </a:pPr>
            <a:r>
              <a:rPr lang="en-GB" sz="1200" dirty="0"/>
              <a:t>Wider business model</a:t>
            </a:r>
          </a:p>
          <a:p>
            <a:pPr marL="285750" indent="-285750">
              <a:buFont typeface="Arial" panose="020B0604020202020204" pitchFamily="34" charset="0"/>
              <a:buChar char="•"/>
            </a:pPr>
            <a:r>
              <a:rPr lang="en-GB" sz="1200" dirty="0"/>
              <a:t>Home working can reduce emissions by 70% ( source; UK Energy Research Centre) – 50kg a day saving by working at home..</a:t>
            </a:r>
          </a:p>
          <a:p>
            <a:pPr marL="285750" indent="-285750">
              <a:buFont typeface="Arial" panose="020B0604020202020204" pitchFamily="34" charset="0"/>
              <a:buChar char="•"/>
            </a:pPr>
            <a:r>
              <a:rPr lang="en-GB" sz="1200" dirty="0"/>
              <a:t>Increasing use of electric vehicles, active travel options, electric bikes and more.</a:t>
            </a:r>
          </a:p>
          <a:p>
            <a:pPr marL="285750" indent="-285750">
              <a:buFont typeface="Arial" panose="020B0604020202020204" pitchFamily="34" charset="0"/>
              <a:buChar char="•"/>
            </a:pPr>
            <a:r>
              <a:rPr lang="en-GB" sz="1200" dirty="0"/>
              <a:t>Increased use of onsite renewable generation and storage as part of new office and corporate estate.</a:t>
            </a:r>
          </a:p>
          <a:p>
            <a:endParaRPr lang="en-GB" dirty="0"/>
          </a:p>
          <a:p>
            <a:endParaRPr lang="en-GB" dirty="0"/>
          </a:p>
          <a:p>
            <a:r>
              <a:rPr lang="en-GB" dirty="0"/>
              <a:t>Powering (heat and light) the building</a:t>
            </a:r>
            <a:r>
              <a:rPr lang="en-GB" baseline="0" dirty="0"/>
              <a:t> account </a:t>
            </a:r>
            <a:r>
              <a:rPr lang="en-GB" baseline="0" dirty="0" err="1"/>
              <a:t>sfor</a:t>
            </a:r>
            <a:r>
              <a:rPr lang="en-GB" baseline="0" dirty="0"/>
              <a:t> 90% of CO2</a:t>
            </a:r>
          </a:p>
          <a:p>
            <a:endParaRPr lang="en-GB" baseline="0" dirty="0"/>
          </a:p>
          <a:p>
            <a:r>
              <a:rPr lang="en-GB" dirty="0"/>
              <a:t>Last year estimated CO2 (again through Planet Mark)  was 223 tonne</a:t>
            </a:r>
            <a:r>
              <a:rPr lang="en-GB" baseline="0" dirty="0"/>
              <a:t> (pre refurbishment) reflecting pandemic and the building not being used.</a:t>
            </a:r>
          </a:p>
          <a:p>
            <a:endParaRPr lang="en-GB" baseline="0" dirty="0"/>
          </a:p>
          <a:p>
            <a:r>
              <a:rPr lang="en-GB" baseline="0" dirty="0"/>
              <a:t>Refurbishment and blended working model expected to make further significant inroads into C02 emission.  In addition, changing to 100% green energy will further reduce of CO2 </a:t>
            </a:r>
          </a:p>
          <a:p>
            <a:endParaRPr lang="en-GB" baseline="0" dirty="0"/>
          </a:p>
          <a:p>
            <a:r>
              <a:rPr lang="en-GB" baseline="0" dirty="0"/>
              <a:t>Design of building also focused on sustainability – upcycling furniture, locally sourced where possible, recycling, planning to install EV charging, refurbishing lights to work with LEDs.  Increased planting and materials used – low or no VOC (volatile organic compounds), all about ensuring good air quality</a:t>
            </a:r>
            <a:endParaRPr lang="en-GB" dirty="0"/>
          </a:p>
        </p:txBody>
      </p:sp>
      <p:sp>
        <p:nvSpPr>
          <p:cNvPr id="4" name="Slide Number Placeholder 3"/>
          <p:cNvSpPr>
            <a:spLocks noGrp="1"/>
          </p:cNvSpPr>
          <p:nvPr>
            <p:ph type="sldNum" sz="quarter" idx="5"/>
          </p:nvPr>
        </p:nvSpPr>
        <p:spPr/>
        <p:txBody>
          <a:bodyPr/>
          <a:lstStyle/>
          <a:p>
            <a:fld id="{4AE3B617-EA89-494D-94D7-50B80DC3D715}" type="slidenum">
              <a:rPr lang="en-US" smtClean="0"/>
              <a:t>4</a:t>
            </a:fld>
            <a:endParaRPr lang="en-US"/>
          </a:p>
        </p:txBody>
      </p:sp>
    </p:spTree>
    <p:extLst>
      <p:ext uri="{BB962C8B-B14F-4D97-AF65-F5344CB8AC3E}">
        <p14:creationId xmlns:p14="http://schemas.microsoft.com/office/powerpoint/2010/main" val="303558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£1 billion invested in improving GHA stock with major focus </a:t>
            </a:r>
            <a:br>
              <a:rPr lang="en-GB" dirty="0"/>
            </a:br>
            <a:r>
              <a:rPr lang="en-GB" dirty="0"/>
              <a:t>on EWI</a:t>
            </a:r>
          </a:p>
          <a:p>
            <a:r>
              <a:rPr lang="en-GB" dirty="0"/>
              <a:t>£13 million invested in improving energy performance of DGHP this year, with £27 million planned over the next five years</a:t>
            </a:r>
          </a:p>
          <a:p>
            <a:r>
              <a:rPr lang="en-GB" dirty="0"/>
              <a:t>Over 8,000 tonnes of CO2 reduced because of investment in 2021/22</a:t>
            </a:r>
          </a:p>
          <a:p>
            <a:r>
              <a:rPr lang="en-GB" dirty="0"/>
              <a:t>Planned investment in energy efficiency and net zero over next two years: £22m </a:t>
            </a:r>
            <a:r>
              <a:rPr lang="en-GB" dirty="0" err="1"/>
              <a:t>incl</a:t>
            </a:r>
            <a:r>
              <a:rPr lang="en-GB" dirty="0"/>
              <a:t> VAT. Examples include:</a:t>
            </a:r>
          </a:p>
          <a:p>
            <a:pPr lvl="1"/>
            <a:r>
              <a:rPr lang="en-GB" dirty="0"/>
              <a:t>Air source heat pumps</a:t>
            </a:r>
          </a:p>
          <a:p>
            <a:pPr lvl="1"/>
            <a:r>
              <a:rPr lang="en-GB" dirty="0"/>
              <a:t>Connected response installs &amp; materials</a:t>
            </a:r>
          </a:p>
          <a:p>
            <a:pPr lvl="1"/>
            <a:r>
              <a:rPr lang="en-GB" dirty="0"/>
              <a:t>Energy efficient windows and doors</a:t>
            </a:r>
          </a:p>
          <a:p>
            <a:pPr lvl="1"/>
            <a:r>
              <a:rPr lang="en-GB" dirty="0"/>
              <a:t>EWI</a:t>
            </a:r>
          </a:p>
          <a:p>
            <a:pPr lvl="1"/>
            <a:r>
              <a:rPr lang="en-GB" dirty="0"/>
              <a:t>EESSH2 – specific projects.</a:t>
            </a:r>
          </a:p>
          <a:p>
            <a:endParaRPr lang="en-GB" dirty="0"/>
          </a:p>
          <a:p>
            <a:endParaRPr lang="en-GB" b="1" dirty="0"/>
          </a:p>
          <a:p>
            <a:r>
              <a:rPr lang="en-GB" b="1" dirty="0"/>
              <a:t>1,300 </a:t>
            </a:r>
            <a:r>
              <a:rPr lang="en-GB" dirty="0"/>
              <a:t>Air Source Heat Pumps already installed</a:t>
            </a:r>
          </a:p>
          <a:p>
            <a:r>
              <a:rPr lang="en-GB" dirty="0"/>
              <a:t>Over 800 properties with solar generation</a:t>
            </a:r>
          </a:p>
          <a:p>
            <a:r>
              <a:rPr lang="en-GB" dirty="0"/>
              <a:t>£5.6M investment in 10,000 electric heating controls reducing energy waste and cost</a:t>
            </a:r>
          </a:p>
          <a:p>
            <a:r>
              <a:rPr lang="en-GB" dirty="0"/>
              <a:t>£1.5M investment in battery storage devices in 200 homes by 2022</a:t>
            </a:r>
          </a:p>
          <a:p>
            <a:r>
              <a:rPr lang="en-GB" dirty="0"/>
              <a:t>Scotland’s largest network of district heating connections and continues to grow </a:t>
            </a:r>
          </a:p>
          <a:p>
            <a:r>
              <a:rPr lang="en-GB" dirty="0"/>
              <a:t>Continuing investment in ‘fabric first’ to reduce overall energy requirement</a:t>
            </a:r>
          </a:p>
          <a:p>
            <a:r>
              <a:rPr lang="en-GB" dirty="0"/>
              <a:t>6,500 tonnes of carbon reduction this year.</a:t>
            </a:r>
          </a:p>
          <a:p>
            <a:endParaRPr lang="en-GB" dirty="0"/>
          </a:p>
        </p:txBody>
      </p:sp>
      <p:sp>
        <p:nvSpPr>
          <p:cNvPr id="4" name="Slide Number Placeholder 3"/>
          <p:cNvSpPr>
            <a:spLocks noGrp="1"/>
          </p:cNvSpPr>
          <p:nvPr>
            <p:ph type="sldNum" sz="quarter" idx="5"/>
          </p:nvPr>
        </p:nvSpPr>
        <p:spPr/>
        <p:txBody>
          <a:bodyPr/>
          <a:lstStyle/>
          <a:p>
            <a:fld id="{4AE3B617-EA89-494D-94D7-50B80DC3D715}" type="slidenum">
              <a:rPr lang="en-US" smtClean="0"/>
              <a:t>6</a:t>
            </a:fld>
            <a:endParaRPr lang="en-US"/>
          </a:p>
        </p:txBody>
      </p:sp>
    </p:spTree>
    <p:extLst>
      <p:ext uri="{BB962C8B-B14F-4D97-AF65-F5344CB8AC3E}">
        <p14:creationId xmlns:p14="http://schemas.microsoft.com/office/powerpoint/2010/main" val="141839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3B617-EA89-494D-94D7-50B80DC3D715}" type="slidenum">
              <a:rPr lang="en-US" smtClean="0"/>
              <a:t>8</a:t>
            </a:fld>
            <a:endParaRPr lang="en-US"/>
          </a:p>
        </p:txBody>
      </p:sp>
    </p:spTree>
    <p:extLst>
      <p:ext uri="{BB962C8B-B14F-4D97-AF65-F5344CB8AC3E}">
        <p14:creationId xmlns:p14="http://schemas.microsoft.com/office/powerpoint/2010/main" val="43441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AE3B617-EA89-494D-94D7-50B80DC3D715}" type="slidenum">
              <a:rPr lang="en-US" smtClean="0"/>
              <a:t>9</a:t>
            </a:fld>
            <a:endParaRPr lang="en-US"/>
          </a:p>
        </p:txBody>
      </p:sp>
    </p:spTree>
    <p:extLst>
      <p:ext uri="{BB962C8B-B14F-4D97-AF65-F5344CB8AC3E}">
        <p14:creationId xmlns:p14="http://schemas.microsoft.com/office/powerpoint/2010/main" val="4108201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222222"/>
                </a:solidFill>
                <a:effectLst/>
                <a:latin typeface="Arial" panose="020B0604020202020204" pitchFamily="34" charset="0"/>
                <a:ea typeface="Arial" panose="020B0604020202020204" pitchFamily="34" charset="0"/>
              </a:rPr>
              <a:t>Wheatley’s new Sustainable Finance Framework (SFF) aligns the Group’s strategic sustainability priorities with its funding and financial strategy – allowing the Group to expand its funding base to help achieve its sustainability goals. </a:t>
            </a:r>
            <a:endParaRPr lang="en-GB" sz="1200" dirty="0">
              <a:effectLst/>
              <a:latin typeface="Times New Roman" panose="02020603050405020304" pitchFamily="18" charset="0"/>
              <a:ea typeface="MS ??"/>
            </a:endParaRPr>
          </a:p>
          <a:p>
            <a:r>
              <a:rPr lang="en-GB" sz="1200" dirty="0">
                <a:solidFill>
                  <a:srgbClr val="222222"/>
                </a:solidFill>
                <a:effectLst/>
                <a:latin typeface="Times New Roman" panose="02020603050405020304" pitchFamily="18" charset="0"/>
                <a:ea typeface="MS ??"/>
              </a:rPr>
              <a:t> </a:t>
            </a:r>
            <a:endParaRPr lang="en-GB" sz="1200" dirty="0">
              <a:effectLst/>
              <a:latin typeface="Times New Roman" panose="02020603050405020304" pitchFamily="18" charset="0"/>
              <a:ea typeface="MS ??"/>
            </a:endParaRPr>
          </a:p>
          <a:p>
            <a:r>
              <a:rPr lang="en-GB" sz="1200" dirty="0">
                <a:solidFill>
                  <a:srgbClr val="222222"/>
                </a:solidFill>
                <a:effectLst/>
                <a:latin typeface="Arial" panose="020B0604020202020204" pitchFamily="34" charset="0"/>
                <a:ea typeface="Arial" panose="020B0604020202020204" pitchFamily="34" charset="0"/>
              </a:rPr>
              <a:t>The move is in response to an increasing focus from funders </a:t>
            </a:r>
            <a:r>
              <a:rPr lang="en-GB" sz="1200" dirty="0">
                <a:solidFill>
                  <a:srgbClr val="000000"/>
                </a:solidFill>
                <a:effectLst/>
                <a:latin typeface="Arial" panose="020B0604020202020204" pitchFamily="34" charset="0"/>
                <a:ea typeface="Arial" panose="020B0604020202020204" pitchFamily="34" charset="0"/>
              </a:rPr>
              <a:t>on the Environmental, Social and Governance (ESG) impact of their investment</a:t>
            </a:r>
            <a:r>
              <a:rPr lang="en-GB" sz="1200" dirty="0">
                <a:solidFill>
                  <a:srgbClr val="222222"/>
                </a:solidFill>
                <a:effectLst/>
                <a:latin typeface="Arial" panose="020B0604020202020204" pitchFamily="34" charset="0"/>
                <a:ea typeface="Arial" panose="020B0604020202020204" pitchFamily="34" charset="0"/>
              </a:rPr>
              <a:t>s and their support for low-carbon, </a:t>
            </a:r>
            <a:r>
              <a:rPr lang="en-GB" sz="1200" dirty="0">
                <a:solidFill>
                  <a:srgbClr val="000000"/>
                </a:solidFill>
                <a:effectLst/>
                <a:latin typeface="Arial" panose="020B0604020202020204" pitchFamily="34" charset="0"/>
                <a:ea typeface="Arial" panose="020B0604020202020204" pitchFamily="34" charset="0"/>
              </a:rPr>
              <a:t>environmentally friendly businesses.</a:t>
            </a:r>
          </a:p>
          <a:p>
            <a:endParaRPr lang="en-GB" sz="1200" dirty="0">
              <a:solidFill>
                <a:srgbClr val="000000"/>
              </a:solidFill>
              <a:latin typeface="Arial" panose="020B0604020202020204" pitchFamily="34" charset="0"/>
              <a:ea typeface="Arial" panose="020B0604020202020204" pitchFamily="34" charset="0"/>
            </a:endParaRPr>
          </a:p>
          <a:p>
            <a:r>
              <a:rPr lang="en-GB" sz="1200" dirty="0">
                <a:solidFill>
                  <a:srgbClr val="222222"/>
                </a:solidFill>
                <a:effectLst/>
                <a:latin typeface="Arial" panose="020B0604020202020204" pitchFamily="34" charset="0"/>
                <a:ea typeface="Arial" panose="020B0604020202020204" pitchFamily="34" charset="0"/>
              </a:rPr>
              <a:t>Wheatley has developed the SFF with input from the NatWest Markets ESG advisory team, and external accreditation for the framework has been published by Standard and </a:t>
            </a:r>
            <a:r>
              <a:rPr lang="en-GB" sz="1200" dirty="0" err="1">
                <a:solidFill>
                  <a:srgbClr val="222222"/>
                </a:solidFill>
                <a:effectLst/>
                <a:latin typeface="Arial" panose="020B0604020202020204" pitchFamily="34" charset="0"/>
                <a:ea typeface="Arial" panose="020B0604020202020204" pitchFamily="34" charset="0"/>
              </a:rPr>
              <a:t>Poors</a:t>
            </a:r>
            <a:r>
              <a:rPr lang="en-GB" sz="1200" dirty="0">
                <a:solidFill>
                  <a:srgbClr val="222222"/>
                </a:solidFill>
                <a:effectLst/>
                <a:latin typeface="Arial" panose="020B0604020202020204" pitchFamily="34" charset="0"/>
                <a:ea typeface="Arial" panose="020B0604020202020204" pitchFamily="34" charset="0"/>
              </a:rPr>
              <a:t> in their Second Party Opinion.</a:t>
            </a:r>
            <a:endParaRPr lang="en-GB" sz="1200" dirty="0">
              <a:effectLst/>
              <a:latin typeface="Times New Roman" panose="02020603050405020304" pitchFamily="18" charset="0"/>
              <a:ea typeface="MS ??"/>
            </a:endParaRPr>
          </a:p>
        </p:txBody>
      </p:sp>
      <p:sp>
        <p:nvSpPr>
          <p:cNvPr id="4" name="Slide Number Placeholder 3"/>
          <p:cNvSpPr>
            <a:spLocks noGrp="1"/>
          </p:cNvSpPr>
          <p:nvPr>
            <p:ph type="sldNum" sz="quarter" idx="5"/>
          </p:nvPr>
        </p:nvSpPr>
        <p:spPr/>
        <p:txBody>
          <a:bodyPr/>
          <a:lstStyle/>
          <a:p>
            <a:fld id="{4AE3B617-EA89-494D-94D7-50B80DC3D715}" type="slidenum">
              <a:rPr lang="en-US" smtClean="0"/>
              <a:t>13</a:t>
            </a:fld>
            <a:endParaRPr lang="en-US"/>
          </a:p>
        </p:txBody>
      </p:sp>
    </p:spTree>
    <p:extLst>
      <p:ext uri="{BB962C8B-B14F-4D97-AF65-F5344CB8AC3E}">
        <p14:creationId xmlns:p14="http://schemas.microsoft.com/office/powerpoint/2010/main" val="128985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Times New Roman" panose="02020603050405020304" pitchFamily="18" charset="0"/>
              <a:ea typeface="MS ??"/>
            </a:endParaRPr>
          </a:p>
        </p:txBody>
      </p:sp>
      <p:sp>
        <p:nvSpPr>
          <p:cNvPr id="4" name="Slide Number Placeholder 3"/>
          <p:cNvSpPr>
            <a:spLocks noGrp="1"/>
          </p:cNvSpPr>
          <p:nvPr>
            <p:ph type="sldNum" sz="quarter" idx="5"/>
          </p:nvPr>
        </p:nvSpPr>
        <p:spPr/>
        <p:txBody>
          <a:bodyPr/>
          <a:lstStyle/>
          <a:p>
            <a:fld id="{4AE3B617-EA89-494D-94D7-50B80DC3D715}" type="slidenum">
              <a:rPr lang="en-US" smtClean="0"/>
              <a:t>14</a:t>
            </a:fld>
            <a:endParaRPr lang="en-US"/>
          </a:p>
        </p:txBody>
      </p:sp>
    </p:spTree>
    <p:extLst>
      <p:ext uri="{BB962C8B-B14F-4D97-AF65-F5344CB8AC3E}">
        <p14:creationId xmlns:p14="http://schemas.microsoft.com/office/powerpoint/2010/main" val="1396278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effectLst/>
              <a:latin typeface="Times New Roman" panose="02020603050405020304" pitchFamily="18" charset="0"/>
              <a:ea typeface="MS ??"/>
            </a:endParaRPr>
          </a:p>
        </p:txBody>
      </p:sp>
      <p:sp>
        <p:nvSpPr>
          <p:cNvPr id="4" name="Slide Number Placeholder 3"/>
          <p:cNvSpPr>
            <a:spLocks noGrp="1"/>
          </p:cNvSpPr>
          <p:nvPr>
            <p:ph type="sldNum" sz="quarter" idx="5"/>
          </p:nvPr>
        </p:nvSpPr>
        <p:spPr/>
        <p:txBody>
          <a:bodyPr/>
          <a:lstStyle/>
          <a:p>
            <a:fld id="{4AE3B617-EA89-494D-94D7-50B80DC3D715}" type="slidenum">
              <a:rPr lang="en-US" smtClean="0"/>
              <a:t>15</a:t>
            </a:fld>
            <a:endParaRPr lang="en-US"/>
          </a:p>
        </p:txBody>
      </p:sp>
    </p:spTree>
    <p:extLst>
      <p:ext uri="{BB962C8B-B14F-4D97-AF65-F5344CB8AC3E}">
        <p14:creationId xmlns:p14="http://schemas.microsoft.com/office/powerpoint/2010/main" val="205601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3B617-EA89-494D-94D7-50B80DC3D715}" type="slidenum">
              <a:rPr lang="en-US" smtClean="0"/>
              <a:t>16</a:t>
            </a:fld>
            <a:endParaRPr lang="en-US"/>
          </a:p>
        </p:txBody>
      </p:sp>
    </p:spTree>
    <p:extLst>
      <p:ext uri="{BB962C8B-B14F-4D97-AF65-F5344CB8AC3E}">
        <p14:creationId xmlns:p14="http://schemas.microsoft.com/office/powerpoint/2010/main" val="2942221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Rectangle 1"/>
          <p:cNvSpPr/>
          <p:nvPr userDrawn="1"/>
        </p:nvSpPr>
        <p:spPr>
          <a:xfrm>
            <a:off x="-4064" y="1"/>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22"/>
          <p:cNvSpPr/>
          <p:nvPr userDrawn="1"/>
        </p:nvSpPr>
        <p:spPr>
          <a:xfrm>
            <a:off x="-1" y="1"/>
            <a:ext cx="9144001" cy="1193799"/>
          </a:xfrm>
          <a:prstGeom prst="rect">
            <a:avLst/>
          </a:prstGeom>
          <a:solidFill>
            <a:srgbClr val="5729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1" dirty="0"/>
          </a:p>
        </p:txBody>
      </p:sp>
      <p:pic>
        <p:nvPicPr>
          <p:cNvPr id="4" name="Picture 3" descr="WG-footer.jpg"/>
          <p:cNvPicPr>
            <a:picLocks noChangeAspect="1"/>
          </p:cNvPicPr>
          <p:nvPr userDrawn="1"/>
        </p:nvPicPr>
        <p:blipFill rotWithShape="1">
          <a:blip r:embed="rId2">
            <a:extLst>
              <a:ext uri="{28A0092B-C50C-407E-A947-70E740481C1C}">
                <a14:useLocalDpi xmlns:a14="http://schemas.microsoft.com/office/drawing/2010/main" val="0"/>
              </a:ext>
            </a:extLst>
          </a:blip>
          <a:srcRect b="22551"/>
          <a:stretch/>
        </p:blipFill>
        <p:spPr>
          <a:xfrm>
            <a:off x="355600" y="6363208"/>
            <a:ext cx="8424672" cy="422556"/>
          </a:xfrm>
          <a:prstGeom prst="rect">
            <a:avLst/>
          </a:prstGeom>
        </p:spPr>
      </p:pic>
      <p:pic>
        <p:nvPicPr>
          <p:cNvPr id="10" name="Picture 9">
            <a:extLst>
              <a:ext uri="{FF2B5EF4-FFF2-40B4-BE49-F238E27FC236}">
                <a16:creationId xmlns:a16="http://schemas.microsoft.com/office/drawing/2014/main" id="{C82267A5-76EB-914A-8A80-6A8DDADA19EF}"/>
              </a:ext>
            </a:extLst>
          </p:cNvPr>
          <p:cNvPicPr>
            <a:picLocks noChangeAspect="1"/>
          </p:cNvPicPr>
          <p:nvPr userDrawn="1"/>
        </p:nvPicPr>
        <p:blipFill>
          <a:blip r:embed="rId3"/>
          <a:stretch>
            <a:fillRect/>
          </a:stretch>
        </p:blipFill>
        <p:spPr>
          <a:xfrm>
            <a:off x="7048385" y="425732"/>
            <a:ext cx="1643952" cy="361669"/>
          </a:xfrm>
          <a:prstGeom prst="rect">
            <a:avLst/>
          </a:prstGeom>
        </p:spPr>
      </p:pic>
      <p:sp>
        <p:nvSpPr>
          <p:cNvPr id="7" name="Title 1">
            <a:extLst>
              <a:ext uri="{FF2B5EF4-FFF2-40B4-BE49-F238E27FC236}">
                <a16:creationId xmlns:a16="http://schemas.microsoft.com/office/drawing/2014/main" id="{93622B52-57C7-214E-A099-C9769B741B08}"/>
              </a:ext>
            </a:extLst>
          </p:cNvPr>
          <p:cNvSpPr>
            <a:spLocks noGrp="1"/>
          </p:cNvSpPr>
          <p:nvPr>
            <p:ph type="title"/>
          </p:nvPr>
        </p:nvSpPr>
        <p:spPr>
          <a:xfrm>
            <a:off x="264160" y="223838"/>
            <a:ext cx="6646594" cy="812482"/>
          </a:xfrm>
          <a:prstGeom prst="rect">
            <a:avLst/>
          </a:prstGeom>
        </p:spPr>
        <p:txBody>
          <a:bodyPr anchor="ctr"/>
          <a:lstStyle>
            <a:lvl1pPr algn="l">
              <a:defRPr sz="2600" b="1">
                <a:solidFill>
                  <a:schemeClr val="bg1"/>
                </a:solidFill>
              </a:defRPr>
            </a:lvl1p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79105449-9FF8-664B-A199-C33ABE86CFF4}"/>
              </a:ext>
            </a:extLst>
          </p:cNvPr>
          <p:cNvSpPr>
            <a:spLocks noGrp="1"/>
          </p:cNvSpPr>
          <p:nvPr>
            <p:ph sz="half" idx="1" hasCustomPrompt="1"/>
          </p:nvPr>
        </p:nvSpPr>
        <p:spPr>
          <a:xfrm>
            <a:off x="264160" y="1462051"/>
            <a:ext cx="8516112" cy="4733200"/>
          </a:xfrm>
          <a:prstGeom prst="rect">
            <a:avLst/>
          </a:prstGeom>
        </p:spPr>
        <p:txBody>
          <a:bodyPr/>
          <a:lstStyle>
            <a:lvl1pPr marL="342900" indent="-342900">
              <a:spcAft>
                <a:spcPts val="1000"/>
              </a:spcAft>
              <a:buFont typeface="Arial" panose="020B0604020202020204" pitchFamily="34" charset="0"/>
              <a:buChar char="•"/>
              <a:defRPr sz="20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Footer Placeholder 3">
            <a:extLst>
              <a:ext uri="{FF2B5EF4-FFF2-40B4-BE49-F238E27FC236}">
                <a16:creationId xmlns:a16="http://schemas.microsoft.com/office/drawing/2014/main" id="{CF4953AE-7DE9-D942-99C7-5D7D2F4891CB}"/>
              </a:ext>
            </a:extLst>
          </p:cNvPr>
          <p:cNvSpPr txBox="1">
            <a:spLocks/>
          </p:cNvSpPr>
          <p:nvPr userDrawn="1"/>
        </p:nvSpPr>
        <p:spPr>
          <a:xfrm>
            <a:off x="8024755" y="637498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000" smtClean="0">
                <a:latin typeface="Arial"/>
                <a:cs typeface="Arial"/>
              </a:rPr>
              <a:pPr algn="r">
                <a:defRPr/>
              </a:pPr>
              <a:t>‹#›</a:t>
            </a:fld>
            <a:endParaRPr lang="en-GB" sz="1000" dirty="0">
              <a:latin typeface="Arial"/>
              <a:cs typeface="Arial"/>
            </a:endParaRPr>
          </a:p>
        </p:txBody>
      </p:sp>
    </p:spTree>
    <p:extLst>
      <p:ext uri="{BB962C8B-B14F-4D97-AF65-F5344CB8AC3E}">
        <p14:creationId xmlns:p14="http://schemas.microsoft.com/office/powerpoint/2010/main" val="75807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ECTION BREAK">
    <p:spTree>
      <p:nvGrpSpPr>
        <p:cNvPr id="1" name=""/>
        <p:cNvGrpSpPr/>
        <p:nvPr/>
      </p:nvGrpSpPr>
      <p:grpSpPr>
        <a:xfrm>
          <a:off x="0" y="0"/>
          <a:ext cx="0" cy="0"/>
          <a:chOff x="0" y="0"/>
          <a:chExt cx="0" cy="0"/>
        </a:xfrm>
      </p:grpSpPr>
      <p:sp>
        <p:nvSpPr>
          <p:cNvPr id="6" name="Rectangle 22">
            <a:extLst>
              <a:ext uri="{FF2B5EF4-FFF2-40B4-BE49-F238E27FC236}">
                <a16:creationId xmlns:a16="http://schemas.microsoft.com/office/drawing/2014/main" id="{40301C0A-18C8-6E4E-9FAF-35E2A4061109}"/>
              </a:ext>
            </a:extLst>
          </p:cNvPr>
          <p:cNvSpPr/>
          <p:nvPr userDrawn="1"/>
        </p:nvSpPr>
        <p:spPr>
          <a:xfrm>
            <a:off x="-1" y="1"/>
            <a:ext cx="9144001" cy="6857999"/>
          </a:xfrm>
          <a:prstGeom prst="rect">
            <a:avLst/>
          </a:prstGeom>
          <a:solidFill>
            <a:srgbClr val="5729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dirty="0"/>
          </a:p>
        </p:txBody>
      </p:sp>
      <p:pic>
        <p:nvPicPr>
          <p:cNvPr id="7" name="Picture 6" descr="WG-footer.png">
            <a:extLst>
              <a:ext uri="{FF2B5EF4-FFF2-40B4-BE49-F238E27FC236}">
                <a16:creationId xmlns:a16="http://schemas.microsoft.com/office/drawing/2014/main" id="{5909DF34-57F5-2949-8607-DC856B9B16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600" y="6274466"/>
            <a:ext cx="8431049" cy="429782"/>
          </a:xfrm>
          <a:prstGeom prst="rect">
            <a:avLst/>
          </a:prstGeom>
        </p:spPr>
      </p:pic>
      <p:pic>
        <p:nvPicPr>
          <p:cNvPr id="8" name="Picture 7">
            <a:extLst>
              <a:ext uri="{FF2B5EF4-FFF2-40B4-BE49-F238E27FC236}">
                <a16:creationId xmlns:a16="http://schemas.microsoft.com/office/drawing/2014/main" id="{804E19FB-B52B-754B-A813-305321873014}"/>
              </a:ext>
            </a:extLst>
          </p:cNvPr>
          <p:cNvPicPr>
            <a:picLocks noChangeAspect="1"/>
          </p:cNvPicPr>
          <p:nvPr userDrawn="1"/>
        </p:nvPicPr>
        <p:blipFill>
          <a:blip r:embed="rId3"/>
          <a:stretch>
            <a:fillRect/>
          </a:stretch>
        </p:blipFill>
        <p:spPr>
          <a:xfrm>
            <a:off x="7048385" y="425732"/>
            <a:ext cx="1643952" cy="361669"/>
          </a:xfrm>
          <a:prstGeom prst="rect">
            <a:avLst/>
          </a:prstGeom>
        </p:spPr>
      </p:pic>
      <p:sp>
        <p:nvSpPr>
          <p:cNvPr id="2" name="Title 1"/>
          <p:cNvSpPr>
            <a:spLocks noGrp="1"/>
          </p:cNvSpPr>
          <p:nvPr>
            <p:ph type="title" hasCustomPrompt="1"/>
          </p:nvPr>
        </p:nvSpPr>
        <p:spPr>
          <a:xfrm>
            <a:off x="960120" y="1866980"/>
            <a:ext cx="7223760" cy="3124041"/>
          </a:xfrm>
          <a:prstGeom prst="rect">
            <a:avLst/>
          </a:prstGeom>
        </p:spPr>
        <p:txBody>
          <a:bodyPr anchor="ctr"/>
          <a:lstStyle>
            <a:lvl1pPr>
              <a:defRPr sz="4800" b="1">
                <a:solidFill>
                  <a:schemeClr val="bg1"/>
                </a:solidFill>
              </a:defRPr>
            </a:lvl1pPr>
          </a:lstStyle>
          <a:p>
            <a:r>
              <a:rPr lang="en-GB" dirty="0"/>
              <a:t>Section break</a:t>
            </a:r>
            <a:br>
              <a:rPr lang="en-GB" dirty="0"/>
            </a:br>
            <a:r>
              <a:rPr lang="en-GB" dirty="0"/>
              <a:t>48pt Arial bold</a:t>
            </a:r>
            <a:endParaRPr lang="en-US" dirty="0"/>
          </a:p>
        </p:txBody>
      </p:sp>
      <p:sp>
        <p:nvSpPr>
          <p:cNvPr id="10" name="Footer Placeholder 3">
            <a:extLst>
              <a:ext uri="{FF2B5EF4-FFF2-40B4-BE49-F238E27FC236}">
                <a16:creationId xmlns:a16="http://schemas.microsoft.com/office/drawing/2014/main" id="{C166BED2-B2A0-E645-9BA5-5B2D3207E728}"/>
              </a:ext>
            </a:extLst>
          </p:cNvPr>
          <p:cNvSpPr txBox="1">
            <a:spLocks/>
          </p:cNvSpPr>
          <p:nvPr userDrawn="1"/>
        </p:nvSpPr>
        <p:spPr>
          <a:xfrm>
            <a:off x="8024755" y="6324187"/>
            <a:ext cx="856441" cy="410777"/>
          </a:xfrm>
          <a:prstGeom prst="rect">
            <a:avLst/>
          </a:prstGeom>
        </p:spPr>
        <p:txBody>
          <a:bodyPr/>
          <a:ls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algn="r">
              <a:defRPr/>
            </a:pPr>
            <a:fld id="{5386974C-5868-B64A-B88B-E77D49FDE94F}" type="slidenum">
              <a:rPr lang="en-GB" sz="1000" smtClean="0">
                <a:solidFill>
                  <a:schemeClr val="bg1"/>
                </a:solidFill>
                <a:latin typeface="Arial"/>
                <a:cs typeface="Arial"/>
              </a:rPr>
              <a:pPr algn="r">
                <a:defRPr/>
              </a:pPr>
              <a:t>‹#›</a:t>
            </a:fld>
            <a:endParaRPr lang="en-GB" sz="1000" dirty="0">
              <a:solidFill>
                <a:schemeClr val="bg1"/>
              </a:solidFill>
              <a:latin typeface="Arial"/>
              <a:cs typeface="Arial"/>
            </a:endParaRPr>
          </a:p>
        </p:txBody>
      </p:sp>
    </p:spTree>
    <p:extLst>
      <p:ext uri="{BB962C8B-B14F-4D97-AF65-F5344CB8AC3E}">
        <p14:creationId xmlns:p14="http://schemas.microsoft.com/office/powerpoint/2010/main" val="297513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TITLE SLIDE">
    <p:spTree>
      <p:nvGrpSpPr>
        <p:cNvPr id="1" name=""/>
        <p:cNvGrpSpPr/>
        <p:nvPr/>
      </p:nvGrpSpPr>
      <p:grpSpPr>
        <a:xfrm>
          <a:off x="0" y="0"/>
          <a:ext cx="0" cy="0"/>
          <a:chOff x="0" y="0"/>
          <a:chExt cx="0" cy="0"/>
        </a:xfrm>
      </p:grpSpPr>
      <p:pic>
        <p:nvPicPr>
          <p:cNvPr id="24" name="Picture 23" descr="WG-homesandlive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2884" y="282458"/>
            <a:ext cx="2194994" cy="449974"/>
          </a:xfrm>
          <a:prstGeom prst="rect">
            <a:avLst/>
          </a:prstGeom>
        </p:spPr>
      </p:pic>
      <p:pic>
        <p:nvPicPr>
          <p:cNvPr id="3" name="Picture 2">
            <a:extLst>
              <a:ext uri="{FF2B5EF4-FFF2-40B4-BE49-F238E27FC236}">
                <a16:creationId xmlns:a16="http://schemas.microsoft.com/office/drawing/2014/main" id="{29ED7A51-33B8-354D-8F5D-7221464716FB}"/>
              </a:ext>
            </a:extLst>
          </p:cNvPr>
          <p:cNvPicPr>
            <a:picLocks noChangeAspect="1"/>
          </p:cNvPicPr>
          <p:nvPr userDrawn="1"/>
        </p:nvPicPr>
        <p:blipFill>
          <a:blip r:embed="rId4"/>
          <a:stretch>
            <a:fillRect/>
          </a:stretch>
        </p:blipFill>
        <p:spPr>
          <a:xfrm>
            <a:off x="254522" y="297458"/>
            <a:ext cx="1680308" cy="419344"/>
          </a:xfrm>
          <a:prstGeom prst="rect">
            <a:avLst/>
          </a:prstGeom>
        </p:spPr>
      </p:pic>
      <p:sp>
        <p:nvSpPr>
          <p:cNvPr id="39" name="Freeform 38">
            <a:extLst>
              <a:ext uri="{FF2B5EF4-FFF2-40B4-BE49-F238E27FC236}">
                <a16:creationId xmlns:a16="http://schemas.microsoft.com/office/drawing/2014/main" id="{9568E6C6-4778-E445-9A8B-6524524B2EEC}"/>
              </a:ext>
            </a:extLst>
          </p:cNvPr>
          <p:cNvSpPr/>
          <p:nvPr userDrawn="1"/>
        </p:nvSpPr>
        <p:spPr>
          <a:xfrm>
            <a:off x="7863841" y="2457858"/>
            <a:ext cx="1280160" cy="2726160"/>
          </a:xfrm>
          <a:custGeom>
            <a:avLst/>
            <a:gdLst>
              <a:gd name="connsiteX0" fmla="*/ 1214376 w 1220079"/>
              <a:gd name="connsiteY0" fmla="*/ 0 h 2598215"/>
              <a:gd name="connsiteX1" fmla="*/ 1220079 w 1220079"/>
              <a:gd name="connsiteY1" fmla="*/ 0 h 2598215"/>
              <a:gd name="connsiteX2" fmla="*/ 1220079 w 1220079"/>
              <a:gd name="connsiteY2" fmla="*/ 2598215 h 2598215"/>
              <a:gd name="connsiteX3" fmla="*/ 0 w 1220079"/>
              <a:gd name="connsiteY3" fmla="*/ 1378135 h 2598215"/>
              <a:gd name="connsiteX4" fmla="*/ 1214025 w 1220079"/>
              <a:gd name="connsiteY4" fmla="*/ 158719 h 2598215"/>
              <a:gd name="connsiteX5" fmla="*/ 1214376 w 1220079"/>
              <a:gd name="connsiteY5" fmla="*/ 0 h 25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079" h="2598215">
                <a:moveTo>
                  <a:pt x="1214376" y="0"/>
                </a:moveTo>
                <a:lnTo>
                  <a:pt x="1220079" y="0"/>
                </a:lnTo>
                <a:lnTo>
                  <a:pt x="1220079" y="2598215"/>
                </a:lnTo>
                <a:lnTo>
                  <a:pt x="0" y="1378135"/>
                </a:lnTo>
                <a:lnTo>
                  <a:pt x="1214025" y="158719"/>
                </a:lnTo>
                <a:lnTo>
                  <a:pt x="1214376" y="0"/>
                </a:lnTo>
                <a:close/>
              </a:path>
            </a:pathLst>
          </a:custGeom>
          <a:solidFill>
            <a:srgbClr val="B7A99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pPr>
            <a:r>
              <a:rPr lang="en-US" dirty="0"/>
              <a:t>   </a:t>
            </a:r>
          </a:p>
        </p:txBody>
      </p:sp>
      <p:sp>
        <p:nvSpPr>
          <p:cNvPr id="41" name="Freeform 40">
            <a:extLst>
              <a:ext uri="{FF2B5EF4-FFF2-40B4-BE49-F238E27FC236}">
                <a16:creationId xmlns:a16="http://schemas.microsoft.com/office/drawing/2014/main" id="{DC4890C9-3507-AE49-8541-07D168BB78B2}"/>
              </a:ext>
            </a:extLst>
          </p:cNvPr>
          <p:cNvSpPr/>
          <p:nvPr userDrawn="1"/>
        </p:nvSpPr>
        <p:spPr>
          <a:xfrm>
            <a:off x="0" y="1"/>
            <a:ext cx="9143999" cy="6857999"/>
          </a:xfrm>
          <a:custGeom>
            <a:avLst/>
            <a:gdLst>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2999232 w 9143999"/>
              <a:gd name="connsiteY9" fmla="*/ 1 h 6857999"/>
              <a:gd name="connsiteX10" fmla="*/ 3023379 w 9143999"/>
              <a:gd name="connsiteY10" fmla="*/ 1 h 6857999"/>
              <a:gd name="connsiteX11" fmla="*/ 3023380 w 9143999"/>
              <a:gd name="connsiteY11"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2783695 w 9143999"/>
              <a:gd name="connsiteY9" fmla="*/ 215538 h 6857999"/>
              <a:gd name="connsiteX10" fmla="*/ 3023379 w 9143999"/>
              <a:gd name="connsiteY10" fmla="*/ 1 h 6857999"/>
              <a:gd name="connsiteX11" fmla="*/ 3023380 w 9143999"/>
              <a:gd name="connsiteY11"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2783695 w 9143999"/>
              <a:gd name="connsiteY9" fmla="*/ 215538 h 6857999"/>
              <a:gd name="connsiteX10" fmla="*/ 3023379 w 9143999"/>
              <a:gd name="connsiteY10" fmla="*/ 1 h 6857999"/>
              <a:gd name="connsiteX11" fmla="*/ 3023380 w 9143999"/>
              <a:gd name="connsiteY11"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2783695 w 9143999"/>
              <a:gd name="connsiteY9" fmla="*/ 215538 h 6857999"/>
              <a:gd name="connsiteX10" fmla="*/ 3023379 w 9143999"/>
              <a:gd name="connsiteY10" fmla="*/ 1 h 6857999"/>
              <a:gd name="connsiteX11" fmla="*/ 3023380 w 9143999"/>
              <a:gd name="connsiteY11"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2783695 w 9143999"/>
              <a:gd name="connsiteY9" fmla="*/ 215538 h 6857999"/>
              <a:gd name="connsiteX10" fmla="*/ 3023379 w 9143999"/>
              <a:gd name="connsiteY10" fmla="*/ 1 h 6857999"/>
              <a:gd name="connsiteX11" fmla="*/ 3023380 w 9143999"/>
              <a:gd name="connsiteY11"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2995798 w 9143999"/>
              <a:gd name="connsiteY8" fmla="*/ 27472 h 6857999"/>
              <a:gd name="connsiteX9" fmla="*/ 3023379 w 9143999"/>
              <a:gd name="connsiteY9" fmla="*/ 1 h 6857999"/>
              <a:gd name="connsiteX10" fmla="*/ 3023380 w 9143999"/>
              <a:gd name="connsiteY10" fmla="*/ 0 h 6857999"/>
              <a:gd name="connsiteX0" fmla="*/ 3023380 w 9143999"/>
              <a:gd name="connsiteY0" fmla="*/ 0 h 6857999"/>
              <a:gd name="connsiteX1" fmla="*/ 3023381 w 9143999"/>
              <a:gd name="connsiteY1" fmla="*/ 1 h 6857999"/>
              <a:gd name="connsiteX2" fmla="*/ 9143999 w 9143999"/>
              <a:gd name="connsiteY2" fmla="*/ 1 h 6857999"/>
              <a:gd name="connsiteX3" fmla="*/ 9143999 w 9143999"/>
              <a:gd name="connsiteY3" fmla="*/ 3846578 h 6857999"/>
              <a:gd name="connsiteX4" fmla="*/ 9137945 w 9143999"/>
              <a:gd name="connsiteY4" fmla="*/ 2737026 h 6857999"/>
              <a:gd name="connsiteX5" fmla="*/ 5035191 w 9143999"/>
              <a:gd name="connsiteY5" fmla="*/ 6857999 h 6857999"/>
              <a:gd name="connsiteX6" fmla="*/ 0 w 9143999"/>
              <a:gd name="connsiteY6" fmla="*/ 6857999 h 6857999"/>
              <a:gd name="connsiteX7" fmla="*/ 0 w 9143999"/>
              <a:gd name="connsiteY7" fmla="*/ 3011424 h 6857999"/>
              <a:gd name="connsiteX8" fmla="*/ 3023379 w 9143999"/>
              <a:gd name="connsiteY8" fmla="*/ 1 h 6857999"/>
              <a:gd name="connsiteX9" fmla="*/ 3023380 w 9143999"/>
              <a:gd name="connsiteY9" fmla="*/ 0 h 6857999"/>
              <a:gd name="connsiteX0" fmla="*/ 3023380 w 9143999"/>
              <a:gd name="connsiteY0" fmla="*/ 0 h 6857999"/>
              <a:gd name="connsiteX1" fmla="*/ 3023381 w 9143999"/>
              <a:gd name="connsiteY1" fmla="*/ 1 h 6857999"/>
              <a:gd name="connsiteX2" fmla="*/ 9143999 w 9143999"/>
              <a:gd name="connsiteY2" fmla="*/ 1 h 6857999"/>
              <a:gd name="connsiteX3" fmla="*/ 9137945 w 9143999"/>
              <a:gd name="connsiteY3" fmla="*/ 2737026 h 6857999"/>
              <a:gd name="connsiteX4" fmla="*/ 5035191 w 9143999"/>
              <a:gd name="connsiteY4" fmla="*/ 6857999 h 6857999"/>
              <a:gd name="connsiteX5" fmla="*/ 0 w 9143999"/>
              <a:gd name="connsiteY5" fmla="*/ 6857999 h 6857999"/>
              <a:gd name="connsiteX6" fmla="*/ 0 w 9143999"/>
              <a:gd name="connsiteY6" fmla="*/ 3011424 h 6857999"/>
              <a:gd name="connsiteX7" fmla="*/ 3023379 w 9143999"/>
              <a:gd name="connsiteY7" fmla="*/ 1 h 6857999"/>
              <a:gd name="connsiteX8" fmla="*/ 3023380 w 9143999"/>
              <a:gd name="connsiteY8"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999" h="6857999">
                <a:moveTo>
                  <a:pt x="3023380" y="0"/>
                </a:moveTo>
                <a:lnTo>
                  <a:pt x="3023381" y="1"/>
                </a:lnTo>
                <a:lnTo>
                  <a:pt x="9143999" y="1"/>
                </a:lnTo>
                <a:lnTo>
                  <a:pt x="9137945" y="2737026"/>
                </a:lnTo>
                <a:lnTo>
                  <a:pt x="5035191" y="6857999"/>
                </a:lnTo>
                <a:lnTo>
                  <a:pt x="0" y="6857999"/>
                </a:lnTo>
                <a:lnTo>
                  <a:pt x="0" y="3011424"/>
                </a:lnTo>
                <a:lnTo>
                  <a:pt x="3023379" y="1"/>
                </a:lnTo>
                <a:lnTo>
                  <a:pt x="3023380" y="0"/>
                </a:lnTo>
                <a:close/>
              </a:path>
            </a:pathLst>
          </a:custGeom>
          <a:solidFill>
            <a:srgbClr val="5729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lvl="0" algn="ctr" fontAlgn="auto">
              <a:spcBef>
                <a:spcPts val="0"/>
              </a:spcBef>
              <a:spcAft>
                <a:spcPts val="0"/>
              </a:spcAft>
            </a:pPr>
            <a:r>
              <a:rPr lang="en-US" dirty="0"/>
              <a:t>   </a:t>
            </a:r>
          </a:p>
        </p:txBody>
      </p:sp>
    </p:spTree>
    <p:custDataLst>
      <p:tags r:id="rId1"/>
    </p:custDataLst>
    <p:extLst>
      <p:ext uri="{BB962C8B-B14F-4D97-AF65-F5344CB8AC3E}">
        <p14:creationId xmlns:p14="http://schemas.microsoft.com/office/powerpoint/2010/main" val="177611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IDIARIES">
    <p:spTree>
      <p:nvGrpSpPr>
        <p:cNvPr id="1" name=""/>
        <p:cNvGrpSpPr/>
        <p:nvPr/>
      </p:nvGrpSpPr>
      <p:grpSpPr>
        <a:xfrm>
          <a:off x="0" y="0"/>
          <a:ext cx="0" cy="0"/>
          <a:chOff x="0" y="0"/>
          <a:chExt cx="0" cy="0"/>
        </a:xfrm>
      </p:grpSpPr>
      <p:sp>
        <p:nvSpPr>
          <p:cNvPr id="8" name="Rectangle 22"/>
          <p:cNvSpPr/>
          <p:nvPr userDrawn="1"/>
        </p:nvSpPr>
        <p:spPr>
          <a:xfrm>
            <a:off x="-1" y="9607"/>
            <a:ext cx="9144001" cy="1193799"/>
          </a:xfrm>
          <a:prstGeom prst="rect">
            <a:avLst/>
          </a:prstGeom>
          <a:solidFill>
            <a:srgbClr val="5729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9" name="Picture 8" descr="WG-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6312408"/>
            <a:ext cx="8424672" cy="545592"/>
          </a:xfrm>
          <a:prstGeom prst="rect">
            <a:avLst/>
          </a:prstGeom>
        </p:spPr>
      </p:pic>
      <p:sp>
        <p:nvSpPr>
          <p:cNvPr id="2" name="Rectangle 1"/>
          <p:cNvSpPr/>
          <p:nvPr userDrawn="1"/>
        </p:nvSpPr>
        <p:spPr>
          <a:xfrm>
            <a:off x="0" y="3930316"/>
            <a:ext cx="2999874" cy="898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6211523" y="2677534"/>
            <a:ext cx="2568749" cy="8983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B819649-E7CA-1E41-A117-339CBE0664C5}"/>
              </a:ext>
            </a:extLst>
          </p:cNvPr>
          <p:cNvPicPr>
            <a:picLocks noChangeAspect="1"/>
          </p:cNvPicPr>
          <p:nvPr userDrawn="1"/>
        </p:nvPicPr>
        <p:blipFill>
          <a:blip r:embed="rId4"/>
          <a:stretch>
            <a:fillRect/>
          </a:stretch>
        </p:blipFill>
        <p:spPr>
          <a:xfrm>
            <a:off x="432181" y="1544165"/>
            <a:ext cx="8255000" cy="4610100"/>
          </a:xfrm>
          <a:prstGeom prst="rect">
            <a:avLst/>
          </a:prstGeom>
        </p:spPr>
      </p:pic>
      <p:pic>
        <p:nvPicPr>
          <p:cNvPr id="10" name="Picture 9">
            <a:extLst>
              <a:ext uri="{FF2B5EF4-FFF2-40B4-BE49-F238E27FC236}">
                <a16:creationId xmlns:a16="http://schemas.microsoft.com/office/drawing/2014/main" id="{9717DCDF-21A6-B446-A190-1C2459C52C6C}"/>
              </a:ext>
            </a:extLst>
          </p:cNvPr>
          <p:cNvPicPr>
            <a:picLocks noChangeAspect="1"/>
          </p:cNvPicPr>
          <p:nvPr userDrawn="1"/>
        </p:nvPicPr>
        <p:blipFill>
          <a:blip r:embed="rId5"/>
          <a:stretch>
            <a:fillRect/>
          </a:stretch>
        </p:blipFill>
        <p:spPr>
          <a:xfrm>
            <a:off x="7048385" y="425732"/>
            <a:ext cx="1643952" cy="361669"/>
          </a:xfrm>
          <a:prstGeom prst="rect">
            <a:avLst/>
          </a:prstGeom>
        </p:spPr>
      </p:pic>
    </p:spTree>
    <p:custDataLst>
      <p:tags r:id="rId1"/>
    </p:custDataLst>
    <p:extLst>
      <p:ext uri="{BB962C8B-B14F-4D97-AF65-F5344CB8AC3E}">
        <p14:creationId xmlns:p14="http://schemas.microsoft.com/office/powerpoint/2010/main" val="376758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572E9-8094-A544-B342-A4F8B9DA983E}"/>
              </a:ext>
            </a:extLst>
          </p:cNvPr>
          <p:cNvPicPr>
            <a:picLocks noChangeAspect="1"/>
          </p:cNvPicPr>
          <p:nvPr userDrawn="1"/>
        </p:nvPicPr>
        <p:blipFill>
          <a:blip r:embed="rId2"/>
          <a:stretch>
            <a:fillRect/>
          </a:stretch>
        </p:blipFill>
        <p:spPr>
          <a:xfrm>
            <a:off x="2634206" y="2945397"/>
            <a:ext cx="3875588" cy="967206"/>
          </a:xfrm>
          <a:prstGeom prst="rect">
            <a:avLst/>
          </a:prstGeom>
        </p:spPr>
      </p:pic>
    </p:spTree>
    <p:extLst>
      <p:ext uri="{BB962C8B-B14F-4D97-AF65-F5344CB8AC3E}">
        <p14:creationId xmlns:p14="http://schemas.microsoft.com/office/powerpoint/2010/main" val="114598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2075641"/>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0" r:id="rId3"/>
    <p:sldLayoutId id="2147483651" r:id="rId4"/>
    <p:sldLayoutId id="2147483655" r:id="rId5"/>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0968" y="5698276"/>
            <a:ext cx="4101021" cy="686022"/>
          </a:xfrm>
          <a:prstGeom prst="rect">
            <a:avLst/>
          </a:prstGeom>
          <a:noFill/>
        </p:spPr>
        <p:txBody>
          <a:bodyPr wrap="square" rtlCol="0">
            <a:spAutoFit/>
          </a:bodyPr>
          <a:lstStyle/>
          <a:p>
            <a:pPr>
              <a:lnSpc>
                <a:spcPct val="110000"/>
              </a:lnSpc>
            </a:pPr>
            <a:r>
              <a:rPr lang="en-US" sz="1200" b="1" dirty="0">
                <a:solidFill>
                  <a:schemeClr val="bg1"/>
                </a:solidFill>
                <a:latin typeface="Arial"/>
                <a:cs typeface="Arial"/>
              </a:rPr>
              <a:t>Jehan Weerasinghe </a:t>
            </a:r>
            <a:br>
              <a:rPr lang="en-US" sz="1200" dirty="0">
                <a:solidFill>
                  <a:schemeClr val="bg1"/>
                </a:solidFill>
                <a:latin typeface="Arial"/>
                <a:cs typeface="Arial"/>
              </a:rPr>
            </a:br>
            <a:r>
              <a:rPr lang="en-US" sz="1200" dirty="0">
                <a:solidFill>
                  <a:schemeClr val="bg1"/>
                </a:solidFill>
                <a:latin typeface="Arial"/>
                <a:cs typeface="Arial"/>
              </a:rPr>
              <a:t>Managing Director, Wheatley Homes Glasgow</a:t>
            </a:r>
          </a:p>
          <a:p>
            <a:pPr>
              <a:lnSpc>
                <a:spcPct val="110000"/>
              </a:lnSpc>
            </a:pPr>
            <a:r>
              <a:rPr lang="en-US" sz="1200" dirty="0">
                <a:solidFill>
                  <a:srgbClr val="FFFFFF"/>
                </a:solidFill>
                <a:cs typeface="Arial"/>
              </a:rPr>
              <a:t>June 2022</a:t>
            </a:r>
          </a:p>
        </p:txBody>
      </p:sp>
      <p:sp>
        <p:nvSpPr>
          <p:cNvPr id="9" name="TextBox 8"/>
          <p:cNvSpPr txBox="1"/>
          <p:nvPr/>
        </p:nvSpPr>
        <p:spPr>
          <a:xfrm>
            <a:off x="380809" y="3081653"/>
            <a:ext cx="6496858" cy="1138773"/>
          </a:xfrm>
          <a:prstGeom prst="rect">
            <a:avLst/>
          </a:prstGeom>
          <a:noFill/>
        </p:spPr>
        <p:txBody>
          <a:bodyPr wrap="square" rtlCol="0">
            <a:spAutoFit/>
          </a:bodyPr>
          <a:lstStyle/>
          <a:p>
            <a:r>
              <a:rPr lang="en-GB" sz="3400" b="1" dirty="0">
                <a:solidFill>
                  <a:schemeClr val="bg1"/>
                </a:solidFill>
              </a:rPr>
              <a:t>Navigating Climate Change</a:t>
            </a:r>
            <a:br>
              <a:rPr lang="en-GB" sz="3400" b="1" dirty="0">
                <a:solidFill>
                  <a:schemeClr val="bg1"/>
                </a:solidFill>
              </a:rPr>
            </a:br>
            <a:r>
              <a:rPr lang="en-GB" sz="3400" dirty="0">
                <a:solidFill>
                  <a:schemeClr val="bg1"/>
                </a:solidFill>
              </a:rPr>
              <a:t>– Wheatley Group</a:t>
            </a:r>
            <a:endParaRPr lang="en-US" sz="3400" dirty="0">
              <a:solidFill>
                <a:schemeClr val="bg1"/>
              </a:solidFill>
              <a:latin typeface="Arial"/>
              <a:cs typeface="Arial"/>
            </a:endParaRPr>
          </a:p>
        </p:txBody>
      </p:sp>
    </p:spTree>
    <p:custDataLst>
      <p:tags r:id="rId1"/>
    </p:custDataLst>
    <p:extLst>
      <p:ext uri="{BB962C8B-B14F-4D97-AF65-F5344CB8AC3E}">
        <p14:creationId xmlns:p14="http://schemas.microsoft.com/office/powerpoint/2010/main" val="1345122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t>Example of typical investment on EWI</a:t>
            </a:r>
            <a:endParaRPr lang="en-US" dirty="0"/>
          </a:p>
        </p:txBody>
      </p:sp>
      <p:sp>
        <p:nvSpPr>
          <p:cNvPr id="5" name="TextBox 4">
            <a:extLst>
              <a:ext uri="{FF2B5EF4-FFF2-40B4-BE49-F238E27FC236}">
                <a16:creationId xmlns:a16="http://schemas.microsoft.com/office/drawing/2014/main" id="{15812099-5B7A-40DC-9ED9-C0FDD7AFF5CC}"/>
              </a:ext>
            </a:extLst>
          </p:cNvPr>
          <p:cNvSpPr txBox="1"/>
          <p:nvPr/>
        </p:nvSpPr>
        <p:spPr>
          <a:xfrm>
            <a:off x="4572000" y="1615731"/>
            <a:ext cx="4021860" cy="4278094"/>
          </a:xfrm>
          <a:prstGeom prst="rect">
            <a:avLst/>
          </a:prstGeom>
          <a:noFill/>
        </p:spPr>
        <p:txBody>
          <a:bodyPr wrap="square" rtlCol="0">
            <a:spAutoFit/>
          </a:bodyPr>
          <a:lstStyle/>
          <a:p>
            <a:pPr marL="285750" indent="-285750">
              <a:buFont typeface="Wingdings" panose="05000000000000000000" pitchFamily="2" charset="2"/>
              <a:buChar char="ü"/>
            </a:pPr>
            <a:r>
              <a:rPr lang="en-GB" sz="1600" dirty="0"/>
              <a:t>£2.6m fabric first upgrade of high rise building (33 </a:t>
            </a:r>
            <a:r>
              <a:rPr lang="en-GB" sz="1600" dirty="0" err="1"/>
              <a:t>Cartcraigs</a:t>
            </a:r>
            <a:r>
              <a:rPr lang="en-GB" sz="1600" dirty="0"/>
              <a:t> Rd)</a:t>
            </a:r>
          </a:p>
          <a:p>
            <a:endParaRPr lang="en-GB" sz="1600" dirty="0"/>
          </a:p>
          <a:p>
            <a:pPr marL="285750" indent="-285750">
              <a:buFont typeface="Wingdings" panose="05000000000000000000" pitchFamily="2" charset="2"/>
              <a:buChar char="ü"/>
            </a:pPr>
            <a:r>
              <a:rPr lang="en-GB" sz="1600" dirty="0"/>
              <a:t>134 Wheatley Homes</a:t>
            </a:r>
          </a:p>
          <a:p>
            <a:endParaRPr lang="en-GB" sz="1600" dirty="0"/>
          </a:p>
          <a:p>
            <a:pPr marL="285750" indent="-285750">
              <a:buFont typeface="Wingdings" panose="05000000000000000000" pitchFamily="2" charset="2"/>
              <a:buChar char="ü"/>
            </a:pPr>
            <a:r>
              <a:rPr lang="en-GB" sz="1600" dirty="0"/>
              <a:t>Completed November 2021</a:t>
            </a:r>
          </a:p>
          <a:p>
            <a:endParaRPr lang="en-GB" sz="1600" dirty="0"/>
          </a:p>
          <a:p>
            <a:pPr marL="285750" indent="-285750">
              <a:buFont typeface="Wingdings" panose="05000000000000000000" pitchFamily="2" charset="2"/>
              <a:buChar char="ü"/>
            </a:pPr>
            <a:r>
              <a:rPr lang="en-GB" sz="1600" dirty="0"/>
              <a:t>160mm Rockwool Insulation and highly efficient windows</a:t>
            </a:r>
          </a:p>
          <a:p>
            <a:endParaRPr lang="en-GB" sz="1600" dirty="0"/>
          </a:p>
          <a:p>
            <a:pPr marL="285750" indent="-285750">
              <a:buFont typeface="Wingdings" panose="05000000000000000000" pitchFamily="2" charset="2"/>
              <a:buChar char="ü"/>
            </a:pPr>
            <a:r>
              <a:rPr lang="en-GB" sz="1600" dirty="0"/>
              <a:t>Fabric improvements further supplemented by installation of Connected Response smart technology</a:t>
            </a:r>
          </a:p>
          <a:p>
            <a:pPr marL="285750" indent="-285750">
              <a:buFont typeface="Wingdings" panose="05000000000000000000" pitchFamily="2" charset="2"/>
              <a:buChar char="ü"/>
            </a:pPr>
            <a:endParaRPr lang="en-GB" sz="1600" dirty="0"/>
          </a:p>
          <a:p>
            <a:pPr marL="285750" indent="-285750">
              <a:buFont typeface="Wingdings" panose="05000000000000000000" pitchFamily="2" charset="2"/>
              <a:buChar char="ü"/>
            </a:pPr>
            <a:r>
              <a:rPr lang="en-GB" sz="1600" dirty="0"/>
              <a:t>Post improvement equivalence of EPC Band B</a:t>
            </a:r>
          </a:p>
        </p:txBody>
      </p:sp>
      <p:pic>
        <p:nvPicPr>
          <p:cNvPr id="6" name="Picture 5" descr="A tall building with trees in front of it&#10;&#10;Description automatically generated with low confidence">
            <a:extLst>
              <a:ext uri="{FF2B5EF4-FFF2-40B4-BE49-F238E27FC236}">
                <a16:creationId xmlns:a16="http://schemas.microsoft.com/office/drawing/2014/main" id="{E9F3E566-FBDB-4932-B016-73120ECAAA67}"/>
              </a:ext>
            </a:extLst>
          </p:cNvPr>
          <p:cNvPicPr>
            <a:picLocks noChangeAspect="1"/>
          </p:cNvPicPr>
          <p:nvPr/>
        </p:nvPicPr>
        <p:blipFill>
          <a:blip r:embed="rId2"/>
          <a:stretch>
            <a:fillRect/>
          </a:stretch>
        </p:blipFill>
        <p:spPr>
          <a:xfrm>
            <a:off x="441001" y="1518004"/>
            <a:ext cx="3570729" cy="19496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A building with cars parked in front&#10;&#10;Description automatically generated with low confidence">
            <a:extLst>
              <a:ext uri="{FF2B5EF4-FFF2-40B4-BE49-F238E27FC236}">
                <a16:creationId xmlns:a16="http://schemas.microsoft.com/office/drawing/2014/main" id="{A50D7281-7DB6-4341-B5D6-29EAB8D52BA2}"/>
              </a:ext>
            </a:extLst>
          </p:cNvPr>
          <p:cNvPicPr>
            <a:picLocks noChangeAspect="1"/>
          </p:cNvPicPr>
          <p:nvPr/>
        </p:nvPicPr>
        <p:blipFill>
          <a:blip r:embed="rId3"/>
          <a:stretch>
            <a:fillRect/>
          </a:stretch>
        </p:blipFill>
        <p:spPr>
          <a:xfrm>
            <a:off x="287676" y="3760342"/>
            <a:ext cx="3902590" cy="21971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33284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Net Zero housing</a:t>
            </a:r>
            <a:endParaRPr lang="en-US" dirty="0"/>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60" y="1462051"/>
            <a:ext cx="3731768" cy="4733200"/>
          </a:xfrm>
        </p:spPr>
        <p:txBody>
          <a:bodyPr/>
          <a:lstStyle/>
          <a:p>
            <a:r>
              <a:rPr lang="en-GB" dirty="0"/>
              <a:t>DGHP SHNZ funded</a:t>
            </a:r>
          </a:p>
          <a:p>
            <a:r>
              <a:rPr lang="en-GB" dirty="0"/>
              <a:t>Focussing on ‘house type’ </a:t>
            </a:r>
          </a:p>
          <a:p>
            <a:r>
              <a:rPr lang="en-GB" dirty="0"/>
              <a:t>Over 1,000 dwellings</a:t>
            </a:r>
          </a:p>
          <a:p>
            <a:pPr lvl="1"/>
            <a:r>
              <a:rPr lang="en-GB" dirty="0"/>
              <a:t>EWI</a:t>
            </a:r>
          </a:p>
          <a:p>
            <a:pPr lvl="1"/>
            <a:r>
              <a:rPr lang="en-GB" dirty="0"/>
              <a:t>ASHP</a:t>
            </a:r>
          </a:p>
          <a:p>
            <a:pPr lvl="1"/>
            <a:r>
              <a:rPr lang="en-GB" dirty="0"/>
              <a:t>Connected Response</a:t>
            </a:r>
          </a:p>
          <a:p>
            <a:pPr lvl="1"/>
            <a:r>
              <a:rPr lang="en-GB" dirty="0"/>
              <a:t>Solar PV</a:t>
            </a:r>
          </a:p>
          <a:p>
            <a:pPr lvl="1"/>
            <a:r>
              <a:rPr lang="en-GB" dirty="0"/>
              <a:t>Battery storage</a:t>
            </a:r>
          </a:p>
          <a:p>
            <a:endParaRPr lang="en-GB" dirty="0"/>
          </a:p>
        </p:txBody>
      </p:sp>
      <p:pic>
        <p:nvPicPr>
          <p:cNvPr id="4" name="Picture 3" descr="Battery storage technology">
            <a:extLst>
              <a:ext uri="{FF2B5EF4-FFF2-40B4-BE49-F238E27FC236}">
                <a16:creationId xmlns:a16="http://schemas.microsoft.com/office/drawing/2014/main" id="{2FF3C3BA-B0B6-BE40-895D-57A1AB06B41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444027" y="1462051"/>
            <a:ext cx="3336925" cy="2345690"/>
          </a:xfrm>
          <a:prstGeom prst="round2DiagRect">
            <a:avLst>
              <a:gd name="adj1" fmla="val 8481"/>
              <a:gd name="adj2" fmla="val 0"/>
            </a:avLst>
          </a:prstGeom>
          <a:ln w="88900" cap="sq">
            <a:solidFill>
              <a:srgbClr val="FFFFFF"/>
            </a:solidFill>
            <a:miter lim="800000"/>
          </a:ln>
          <a:effectLst/>
        </p:spPr>
      </p:pic>
      <p:pic>
        <p:nvPicPr>
          <p:cNvPr id="5" name="Picture 4">
            <a:extLst>
              <a:ext uri="{FF2B5EF4-FFF2-40B4-BE49-F238E27FC236}">
                <a16:creationId xmlns:a16="http://schemas.microsoft.com/office/drawing/2014/main" id="{B58E3B07-8B1C-AD47-AE39-D49F155150DC}"/>
              </a:ext>
            </a:extLst>
          </p:cNvPr>
          <p:cNvPicPr/>
          <p:nvPr/>
        </p:nvPicPr>
        <p:blipFill>
          <a:blip r:embed="rId3" cstate="print">
            <a:alphaModFix/>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rcRect/>
          <a:stretch>
            <a:fillRect/>
          </a:stretch>
        </p:blipFill>
        <p:spPr bwMode="auto">
          <a:xfrm>
            <a:off x="5630082" y="3936563"/>
            <a:ext cx="3150870" cy="2219325"/>
          </a:xfrm>
          <a:prstGeom prst="round2DiagRect">
            <a:avLst>
              <a:gd name="adj1" fmla="val 10487"/>
              <a:gd name="adj2" fmla="val 0"/>
            </a:avLst>
          </a:prstGeom>
          <a:ln w="88900" cap="sq">
            <a:solidFill>
              <a:srgbClr val="FFFFFF"/>
            </a:solidFill>
            <a:miter lim="800000"/>
          </a:ln>
          <a:effectLst/>
        </p:spPr>
      </p:pic>
      <p:pic>
        <p:nvPicPr>
          <p:cNvPr id="6" name="Picture 5">
            <a:extLst>
              <a:ext uri="{FF2B5EF4-FFF2-40B4-BE49-F238E27FC236}">
                <a16:creationId xmlns:a16="http://schemas.microsoft.com/office/drawing/2014/main" id="{370F6BB2-69F2-A644-9428-5B6D0ED1F677}"/>
              </a:ext>
            </a:extLst>
          </p:cNvPr>
          <p:cNvPicPr>
            <a:picLocks noChangeAspect="1"/>
          </p:cNvPicPr>
          <p:nvPr/>
        </p:nvPicPr>
        <p:blipFill>
          <a:blip r:embed="rId5"/>
          <a:stretch>
            <a:fillRect/>
          </a:stretch>
        </p:blipFill>
        <p:spPr>
          <a:xfrm>
            <a:off x="3499377" y="2898648"/>
            <a:ext cx="3410032" cy="3250258"/>
          </a:xfrm>
          <a:prstGeom prst="round2DiagRect">
            <a:avLst>
              <a:gd name="adj1" fmla="val 8385"/>
              <a:gd name="adj2" fmla="val 0"/>
            </a:avLst>
          </a:prstGeom>
          <a:ln w="88900" cap="sq">
            <a:solidFill>
              <a:srgbClr val="FFFFFF"/>
            </a:solidFill>
            <a:miter lim="800000"/>
          </a:ln>
          <a:effectLst/>
        </p:spPr>
      </p:pic>
    </p:spTree>
    <p:extLst>
      <p:ext uri="{BB962C8B-B14F-4D97-AF65-F5344CB8AC3E}">
        <p14:creationId xmlns:p14="http://schemas.microsoft.com/office/powerpoint/2010/main" val="1951196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Decarbonising our business</a:t>
            </a:r>
            <a:endParaRPr lang="en-US" dirty="0"/>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60" y="1462051"/>
            <a:ext cx="7069328" cy="4733200"/>
          </a:xfrm>
        </p:spPr>
        <p:txBody>
          <a:bodyPr/>
          <a:lstStyle/>
          <a:p>
            <a:pPr marL="0" indent="0">
              <a:spcAft>
                <a:spcPts val="400"/>
              </a:spcAft>
              <a:buNone/>
            </a:pPr>
            <a:r>
              <a:rPr lang="en-GB" b="1" dirty="0"/>
              <a:t>Planet mark – assessment of main contributors:</a:t>
            </a:r>
          </a:p>
          <a:p>
            <a:pPr lvl="1"/>
            <a:r>
              <a:rPr lang="en-GB" dirty="0"/>
              <a:t>Heating our buildings</a:t>
            </a:r>
          </a:p>
          <a:p>
            <a:pPr lvl="1"/>
            <a:r>
              <a:rPr lang="en-GB" dirty="0"/>
              <a:t>Fleet</a:t>
            </a:r>
          </a:p>
          <a:p>
            <a:pPr lvl="1"/>
            <a:r>
              <a:rPr lang="en-GB" dirty="0"/>
              <a:t>Travel to work.</a:t>
            </a:r>
          </a:p>
          <a:p>
            <a:pPr marL="0" indent="0">
              <a:spcBef>
                <a:spcPts val="1000"/>
              </a:spcBef>
              <a:spcAft>
                <a:spcPts val="400"/>
              </a:spcAft>
              <a:buNone/>
            </a:pPr>
            <a:r>
              <a:rPr lang="en-GB" b="1" dirty="0"/>
              <a:t>Upcoming Actions</a:t>
            </a:r>
          </a:p>
          <a:p>
            <a:pPr lvl="1"/>
            <a:r>
              <a:rPr lang="en-GB" dirty="0"/>
              <a:t>Fleet electrification review </a:t>
            </a:r>
          </a:p>
          <a:p>
            <a:pPr lvl="1"/>
            <a:r>
              <a:rPr lang="en-GB" dirty="0"/>
              <a:t>100% renewable electricity procurement</a:t>
            </a:r>
          </a:p>
          <a:p>
            <a:pPr lvl="1"/>
            <a:r>
              <a:rPr lang="en-GB" dirty="0"/>
              <a:t>Electric charge point infrastructure</a:t>
            </a:r>
          </a:p>
          <a:p>
            <a:pPr lvl="1"/>
            <a:r>
              <a:rPr lang="en-GB" dirty="0"/>
              <a:t>Replace petrol power tools with electric, where spec meets need</a:t>
            </a:r>
          </a:p>
          <a:p>
            <a:pPr lvl="1"/>
            <a:r>
              <a:rPr lang="en-GB" dirty="0"/>
              <a:t>Active travel – linked to remobilisation</a:t>
            </a:r>
          </a:p>
          <a:p>
            <a:pPr lvl="1"/>
            <a:r>
              <a:rPr lang="en-GB" dirty="0"/>
              <a:t>Sustainable procurement strategy.</a:t>
            </a:r>
          </a:p>
          <a:p>
            <a:pPr marL="0" indent="0">
              <a:spcBef>
                <a:spcPts val="1000"/>
              </a:spcBef>
              <a:spcAft>
                <a:spcPts val="400"/>
              </a:spcAft>
              <a:buNone/>
            </a:pPr>
            <a:r>
              <a:rPr lang="en-GB" b="1" dirty="0"/>
              <a:t>Track record in reducing emissions</a:t>
            </a:r>
          </a:p>
          <a:p>
            <a:pPr lvl="1"/>
            <a:r>
              <a:rPr lang="en-GB" dirty="0"/>
              <a:t>Cycling infrastructure</a:t>
            </a:r>
          </a:p>
          <a:p>
            <a:pPr lvl="1"/>
            <a:r>
              <a:rPr lang="en-GB" dirty="0"/>
              <a:t>Trees and green space.</a:t>
            </a:r>
          </a:p>
          <a:p>
            <a:endParaRPr lang="en-GB" dirty="0"/>
          </a:p>
          <a:p>
            <a:endParaRPr lang="en-GB" dirty="0"/>
          </a:p>
          <a:p>
            <a:endParaRPr lang="en-GB" dirty="0"/>
          </a:p>
        </p:txBody>
      </p:sp>
      <p:pic>
        <p:nvPicPr>
          <p:cNvPr id="7" name="Picture 2" descr="See the source image">
            <a:extLst>
              <a:ext uri="{FF2B5EF4-FFF2-40B4-BE49-F238E27FC236}">
                <a16:creationId xmlns:a16="http://schemas.microsoft.com/office/drawing/2014/main" id="{AA803E54-1C64-D94B-97EA-E3A689514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4313" y="3319591"/>
            <a:ext cx="967665" cy="29217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lectric car">
            <a:extLst>
              <a:ext uri="{FF2B5EF4-FFF2-40B4-BE49-F238E27FC236}">
                <a16:creationId xmlns:a16="http://schemas.microsoft.com/office/drawing/2014/main" id="{2D0DEE4D-42B5-BC47-BFAC-AB376C5CF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392" y="1190572"/>
            <a:ext cx="2580572" cy="193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174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US" dirty="0"/>
              <a:t>Sustainable finance framework</a:t>
            </a:r>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59" y="1462051"/>
            <a:ext cx="5150321" cy="4733200"/>
          </a:xfrm>
        </p:spPr>
        <p:txBody>
          <a:bodyPr/>
          <a:lstStyle/>
          <a:p>
            <a:pPr>
              <a:buSzPct val="120000"/>
            </a:pPr>
            <a:r>
              <a:rPr lang="en-US" dirty="0">
                <a:solidFill>
                  <a:srgbClr val="000000"/>
                </a:solidFill>
                <a:cs typeface="Arial"/>
              </a:rPr>
              <a:t>We have launched a Sustainable Finance Framework, accredited by S&amp;P, under which we can issue sustainable or green or social public bonds in future (note, this does not impact existing funding); and</a:t>
            </a:r>
          </a:p>
          <a:p>
            <a:pPr>
              <a:buSzPct val="120000"/>
            </a:pPr>
            <a:r>
              <a:rPr lang="en-US" dirty="0">
                <a:solidFill>
                  <a:srgbClr val="000000"/>
                </a:solidFill>
                <a:cs typeface="Arial"/>
              </a:rPr>
              <a:t>We have got sustainability financing in place from the European Investment Bank (a 2018 facility) which is directly linked to energy efficiency improvements on existing stock, the development of new, energy efficient homes and the provision of housing to refugee and asylum seekers (particularly from Syria).  </a:t>
            </a:r>
          </a:p>
          <a:p>
            <a:pPr>
              <a:buSzPct val="120000"/>
            </a:pPr>
            <a:endParaRPr lang="en-US" dirty="0">
              <a:solidFill>
                <a:srgbClr val="000000"/>
              </a:solidFill>
              <a:cs typeface="Arial"/>
            </a:endParaRPr>
          </a:p>
          <a:p>
            <a:pPr>
              <a:buSzPct val="120000"/>
            </a:pPr>
            <a:endParaRPr lang="en-US" dirty="0">
              <a:solidFill>
                <a:srgbClr val="000000"/>
              </a:solidFill>
              <a:cs typeface="Arial"/>
            </a:endParaRPr>
          </a:p>
          <a:p>
            <a:pPr>
              <a:buSzPct val="120000"/>
            </a:pPr>
            <a:endParaRPr lang="en-US" dirty="0">
              <a:solidFill>
                <a:srgbClr val="000000"/>
              </a:solidFill>
              <a:cs typeface="Arial"/>
            </a:endParaRPr>
          </a:p>
        </p:txBody>
      </p:sp>
      <p:pic>
        <p:nvPicPr>
          <p:cNvPr id="5" name="Picture 4">
            <a:extLst>
              <a:ext uri="{FF2B5EF4-FFF2-40B4-BE49-F238E27FC236}">
                <a16:creationId xmlns:a16="http://schemas.microsoft.com/office/drawing/2014/main" id="{2C0C4828-2B15-3A46-B17E-519392B4B611}"/>
              </a:ext>
            </a:extLst>
          </p:cNvPr>
          <p:cNvPicPr>
            <a:picLocks noChangeAspect="1"/>
          </p:cNvPicPr>
          <p:nvPr/>
        </p:nvPicPr>
        <p:blipFill>
          <a:blip r:embed="rId3"/>
          <a:stretch>
            <a:fillRect/>
          </a:stretch>
        </p:blipFill>
        <p:spPr>
          <a:xfrm>
            <a:off x="5487466" y="1482599"/>
            <a:ext cx="3267075" cy="4613910"/>
          </a:xfrm>
          <a:prstGeom prst="rect">
            <a:avLst/>
          </a:prstGeom>
        </p:spPr>
      </p:pic>
    </p:spTree>
    <p:extLst>
      <p:ext uri="{BB962C8B-B14F-4D97-AF65-F5344CB8AC3E}">
        <p14:creationId xmlns:p14="http://schemas.microsoft.com/office/powerpoint/2010/main" val="185506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t>Pathway to net zero advisory group</a:t>
            </a:r>
            <a:endParaRPr lang="en-US" dirty="0"/>
          </a:p>
        </p:txBody>
      </p:sp>
      <p:graphicFrame>
        <p:nvGraphicFramePr>
          <p:cNvPr id="4" name="Content Placeholder 3">
            <a:extLst>
              <a:ext uri="{FF2B5EF4-FFF2-40B4-BE49-F238E27FC236}">
                <a16:creationId xmlns:a16="http://schemas.microsoft.com/office/drawing/2014/main" id="{0C23E1EB-E8EE-43C9-9CCE-09716EB55B7B}"/>
              </a:ext>
            </a:extLst>
          </p:cNvPr>
          <p:cNvGraphicFramePr>
            <a:graphicFrameLocks noGrp="1"/>
          </p:cNvGraphicFramePr>
          <p:nvPr>
            <p:ph sz="half" idx="1"/>
            <p:extLst>
              <p:ext uri="{D42A27DB-BD31-4B8C-83A1-F6EECF244321}">
                <p14:modId xmlns:p14="http://schemas.microsoft.com/office/powerpoint/2010/main" val="2530026871"/>
              </p:ext>
            </p:extLst>
          </p:nvPr>
        </p:nvGraphicFramePr>
        <p:xfrm>
          <a:off x="263525" y="1462088"/>
          <a:ext cx="8516938" cy="473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4292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t>Pathway to net zero advisory group</a:t>
            </a:r>
            <a:endParaRPr lang="en-US" dirty="0"/>
          </a:p>
        </p:txBody>
      </p:sp>
      <p:sp>
        <p:nvSpPr>
          <p:cNvPr id="5" name="Content Placeholder 4">
            <a:extLst>
              <a:ext uri="{FF2B5EF4-FFF2-40B4-BE49-F238E27FC236}">
                <a16:creationId xmlns:a16="http://schemas.microsoft.com/office/drawing/2014/main" id="{D27346EB-4414-4BDD-A4DC-2C348C53C44F}"/>
              </a:ext>
            </a:extLst>
          </p:cNvPr>
          <p:cNvSpPr>
            <a:spLocks noGrp="1"/>
          </p:cNvSpPr>
          <p:nvPr>
            <p:ph sz="half" idx="1"/>
          </p:nvPr>
        </p:nvSpPr>
        <p:spPr>
          <a:xfrm>
            <a:off x="264160" y="1462051"/>
            <a:ext cx="4925060" cy="4733200"/>
          </a:xfrm>
        </p:spPr>
        <p:txBody>
          <a:bodyPr/>
          <a:lstStyle/>
          <a:p>
            <a:pPr marL="342900" lvl="0" indent="-342900">
              <a:buFont typeface="Symbol" panose="05050102010706020507" pitchFamily="18" charset="2"/>
              <a:buChar char=""/>
            </a:pPr>
            <a:r>
              <a:rPr lang="en-GB" sz="1600" b="1" dirty="0">
                <a:solidFill>
                  <a:srgbClr val="3F1620"/>
                </a:solidFill>
                <a:effectLst/>
                <a:latin typeface="Arial" panose="020B0604020202020204" pitchFamily="34" charset="0"/>
                <a:ea typeface="Times New Roman" panose="02020603050405020304" pitchFamily="18" charset="0"/>
              </a:rPr>
              <a:t>Sean Smith - </a:t>
            </a:r>
            <a:r>
              <a:rPr lang="en-GB" sz="1600" dirty="0">
                <a:solidFill>
                  <a:srgbClr val="333333"/>
                </a:solidFill>
                <a:effectLst/>
                <a:latin typeface="Arial" panose="020B0604020202020204" pitchFamily="34" charset="0"/>
                <a:ea typeface="Calibri" panose="020F0502020204030204" pitchFamily="34" charset="0"/>
              </a:rPr>
              <a:t>Professor of Future Construction and Director of Centre for Future Infrastructure, within the School of Engineering at the University of Edinburgh</a:t>
            </a:r>
            <a:endParaRPr lang="en-GB" sz="1600" dirty="0">
              <a:solidFill>
                <a:srgbClr val="333333"/>
              </a:solidFill>
              <a:effectLst/>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GB" sz="1600" b="1" dirty="0">
                <a:solidFill>
                  <a:srgbClr val="3F1620"/>
                </a:solidFill>
                <a:latin typeface="Arial" panose="020B0604020202020204" pitchFamily="34" charset="0"/>
              </a:rPr>
              <a:t>Chris Morgan - </a:t>
            </a:r>
            <a:r>
              <a:rPr lang="en-GB" sz="1600" dirty="0">
                <a:solidFill>
                  <a:srgbClr val="333333"/>
                </a:solidFill>
                <a:latin typeface="Arial" panose="020B0604020202020204" pitchFamily="34" charset="0"/>
              </a:rPr>
              <a:t>Director of John Gilbert Architects in Glasgow and registered architect with over 25 years’ experience in ecological design and sustainable development. </a:t>
            </a:r>
          </a:p>
          <a:p>
            <a:pPr marL="342900" indent="-342900">
              <a:buFont typeface="Symbol" panose="05050102010706020507" pitchFamily="18" charset="2"/>
              <a:buChar char=""/>
            </a:pPr>
            <a:r>
              <a:rPr lang="en-GB" sz="1600" b="1" dirty="0">
                <a:solidFill>
                  <a:srgbClr val="3F1620"/>
                </a:solidFill>
                <a:latin typeface="Arial" panose="020B0604020202020204" pitchFamily="34" charset="0"/>
              </a:rPr>
              <a:t>John Currie - </a:t>
            </a:r>
            <a:r>
              <a:rPr lang="en-GB" sz="1600" dirty="0">
                <a:solidFill>
                  <a:srgbClr val="333333"/>
                </a:solidFill>
                <a:latin typeface="Arial" panose="020B0604020202020204" pitchFamily="34" charset="0"/>
              </a:rPr>
              <a:t>Director of the Scottish Energy Centre in the School of Engineering and Built Environment at Napier University and Chartered Engineer with over 35 years’ experience in teaching and practice.</a:t>
            </a:r>
          </a:p>
          <a:p>
            <a:pPr marL="342900" indent="-342900">
              <a:buFont typeface="Symbol" panose="05050102010706020507" pitchFamily="18" charset="2"/>
              <a:buChar char=""/>
            </a:pPr>
            <a:r>
              <a:rPr lang="en-GB" sz="1600" b="1" dirty="0">
                <a:solidFill>
                  <a:srgbClr val="3F1620"/>
                </a:solidFill>
                <a:latin typeface="Arial" panose="020B0604020202020204" pitchFamily="34" charset="0"/>
              </a:rPr>
              <a:t>York </a:t>
            </a:r>
            <a:r>
              <a:rPr lang="en-GB" sz="1600" b="1" dirty="0" err="1">
                <a:solidFill>
                  <a:srgbClr val="3F1620"/>
                </a:solidFill>
                <a:latin typeface="Arial" panose="020B0604020202020204" pitchFamily="34" charset="0"/>
              </a:rPr>
              <a:t>Ostermeyer</a:t>
            </a:r>
            <a:r>
              <a:rPr lang="en-GB" sz="1600" b="1" dirty="0">
                <a:solidFill>
                  <a:srgbClr val="3F1620"/>
                </a:solidFill>
                <a:latin typeface="Arial" panose="020B0604020202020204" pitchFamily="34" charset="0"/>
              </a:rPr>
              <a:t> - </a:t>
            </a:r>
            <a:r>
              <a:rPr lang="en-GB" sz="1600" dirty="0">
                <a:solidFill>
                  <a:srgbClr val="333333"/>
                </a:solidFill>
                <a:latin typeface="Arial" panose="020B0604020202020204" pitchFamily="34" charset="0"/>
              </a:rPr>
              <a:t>Director, </a:t>
            </a:r>
            <a:r>
              <a:rPr lang="en-GB" sz="1600" dirty="0" err="1">
                <a:solidFill>
                  <a:srgbClr val="333333"/>
                </a:solidFill>
                <a:latin typeface="Arial" panose="020B0604020202020204" pitchFamily="34" charset="0"/>
              </a:rPr>
              <a:t>ChillService</a:t>
            </a:r>
            <a:r>
              <a:rPr lang="en-GB" sz="1600" dirty="0">
                <a:solidFill>
                  <a:srgbClr val="333333"/>
                </a:solidFill>
                <a:latin typeface="Arial" panose="020B0604020202020204" pitchFamily="34" charset="0"/>
              </a:rPr>
              <a:t>, international perspective and expert in building measurement, data and information</a:t>
            </a:r>
          </a:p>
          <a:p>
            <a:endParaRPr lang="en-GB" sz="1600" dirty="0"/>
          </a:p>
        </p:txBody>
      </p:sp>
      <p:pic>
        <p:nvPicPr>
          <p:cNvPr id="8" name="Picture 7" descr="A group of men sitting at a table&#10;&#10;Description automatically generated">
            <a:extLst>
              <a:ext uri="{FF2B5EF4-FFF2-40B4-BE49-F238E27FC236}">
                <a16:creationId xmlns:a16="http://schemas.microsoft.com/office/drawing/2014/main" id="{F7C43CD7-754A-48A1-857C-99741C976035}"/>
              </a:ext>
            </a:extLst>
          </p:cNvPr>
          <p:cNvPicPr>
            <a:picLocks noChangeAspect="1"/>
          </p:cNvPicPr>
          <p:nvPr/>
        </p:nvPicPr>
        <p:blipFill>
          <a:blip r:embed="rId3"/>
          <a:stretch>
            <a:fillRect/>
          </a:stretch>
        </p:blipFill>
        <p:spPr>
          <a:xfrm>
            <a:off x="5191125" y="2496046"/>
            <a:ext cx="3829812" cy="2449068"/>
          </a:xfrm>
          <a:prstGeom prst="rect">
            <a:avLst/>
          </a:prstGeom>
        </p:spPr>
      </p:pic>
    </p:spTree>
    <p:extLst>
      <p:ext uri="{BB962C8B-B14F-4D97-AF65-F5344CB8AC3E}">
        <p14:creationId xmlns:p14="http://schemas.microsoft.com/office/powerpoint/2010/main" val="4046705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53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US" dirty="0"/>
              <a:t>Our partner </a:t>
            </a:r>
            <a:r>
              <a:rPr lang="en-US" dirty="0" err="1"/>
              <a:t>organisations</a:t>
            </a:r>
            <a:endParaRPr lang="en-US" dirty="0"/>
          </a:p>
        </p:txBody>
      </p:sp>
      <p:pic>
        <p:nvPicPr>
          <p:cNvPr id="6" name="Picture 5">
            <a:extLst>
              <a:ext uri="{FF2B5EF4-FFF2-40B4-BE49-F238E27FC236}">
                <a16:creationId xmlns:a16="http://schemas.microsoft.com/office/drawing/2014/main" id="{D2021532-8A9F-704E-8B2E-8004AF501FDA}"/>
              </a:ext>
            </a:extLst>
          </p:cNvPr>
          <p:cNvPicPr>
            <a:picLocks noChangeAspect="1"/>
          </p:cNvPicPr>
          <p:nvPr/>
        </p:nvPicPr>
        <p:blipFill>
          <a:blip r:embed="rId2"/>
          <a:stretch>
            <a:fillRect/>
          </a:stretch>
        </p:blipFill>
        <p:spPr>
          <a:xfrm>
            <a:off x="432181" y="1594965"/>
            <a:ext cx="8255000" cy="4610100"/>
          </a:xfrm>
          <a:prstGeom prst="rect">
            <a:avLst/>
          </a:prstGeom>
        </p:spPr>
      </p:pic>
      <p:pic>
        <p:nvPicPr>
          <p:cNvPr id="4" name="Picture 3">
            <a:extLst>
              <a:ext uri="{FF2B5EF4-FFF2-40B4-BE49-F238E27FC236}">
                <a16:creationId xmlns:a16="http://schemas.microsoft.com/office/drawing/2014/main" id="{86873E32-CE02-4E8D-905E-1034FB2A36BA}"/>
              </a:ext>
            </a:extLst>
          </p:cNvPr>
          <p:cNvPicPr>
            <a:picLocks noChangeAspect="1"/>
          </p:cNvPicPr>
          <p:nvPr/>
        </p:nvPicPr>
        <p:blipFill rotWithShape="1">
          <a:blip r:embed="rId3"/>
          <a:srcRect l="9914" r="13331"/>
          <a:stretch/>
        </p:blipFill>
        <p:spPr>
          <a:xfrm>
            <a:off x="456819" y="1594965"/>
            <a:ext cx="2297812" cy="929925"/>
          </a:xfrm>
          <a:prstGeom prst="rect">
            <a:avLst/>
          </a:prstGeom>
        </p:spPr>
      </p:pic>
    </p:spTree>
    <p:extLst>
      <p:ext uri="{BB962C8B-B14F-4D97-AF65-F5344CB8AC3E}">
        <p14:creationId xmlns:p14="http://schemas.microsoft.com/office/powerpoint/2010/main" val="179545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US" dirty="0"/>
              <a:t>Wheatley Group</a:t>
            </a:r>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60" y="1462051"/>
            <a:ext cx="8502204" cy="4733200"/>
          </a:xfrm>
        </p:spPr>
        <p:txBody>
          <a:bodyPr/>
          <a:lstStyle/>
          <a:p>
            <a:pPr marL="0" indent="0">
              <a:buNone/>
            </a:pPr>
            <a:r>
              <a:rPr lang="en-US" b="1" dirty="0">
                <a:cs typeface="Arial"/>
              </a:rPr>
              <a:t>Wheatley is Scotland’s leading housing, care and property-management group and one of the UK’s best-accredited </a:t>
            </a:r>
            <a:r>
              <a:rPr lang="en-US" b="1" dirty="0" err="1">
                <a:cs typeface="Arial"/>
              </a:rPr>
              <a:t>organisations</a:t>
            </a:r>
            <a:r>
              <a:rPr lang="en-US" b="1" dirty="0">
                <a:cs typeface="Arial"/>
              </a:rPr>
              <a:t>.</a:t>
            </a:r>
          </a:p>
          <a:p>
            <a:pPr marL="0" indent="0">
              <a:buNone/>
            </a:pPr>
            <a:r>
              <a:rPr lang="en-US" dirty="0">
                <a:cs typeface="Arial"/>
              </a:rPr>
              <a:t>Owning or managing over 93,700 homes, Wheatley delivers award-winning services to over 210,000 people across 19 local authorities.</a:t>
            </a:r>
          </a:p>
          <a:p>
            <a:pPr marL="0" indent="0">
              <a:buNone/>
            </a:pPr>
            <a:r>
              <a:rPr lang="en-US" dirty="0">
                <a:cs typeface="Arial"/>
              </a:rPr>
              <a:t>Wheatley employs 2,700 people directly and a further 2,000 as joint owners of one of Scotland’s largest repairs and maintenance companies, City Building (Glasgow).</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p:txBody>
      </p:sp>
      <p:pic>
        <p:nvPicPr>
          <p:cNvPr id="4" name="Picture 3">
            <a:extLst>
              <a:ext uri="{FF2B5EF4-FFF2-40B4-BE49-F238E27FC236}">
                <a16:creationId xmlns:a16="http://schemas.microsoft.com/office/drawing/2014/main" id="{314923B2-70CF-DC45-8123-21FA5B6CA78A}"/>
              </a:ext>
            </a:extLst>
          </p:cNvPr>
          <p:cNvPicPr>
            <a:picLocks noChangeAspect="1"/>
          </p:cNvPicPr>
          <p:nvPr/>
        </p:nvPicPr>
        <p:blipFill>
          <a:blip r:embed="rId2"/>
          <a:stretch>
            <a:fillRect/>
          </a:stretch>
        </p:blipFill>
        <p:spPr>
          <a:xfrm>
            <a:off x="3747016" y="5802250"/>
            <a:ext cx="1196444" cy="434378"/>
          </a:xfrm>
          <a:prstGeom prst="rect">
            <a:avLst/>
          </a:prstGeom>
        </p:spPr>
      </p:pic>
      <p:pic>
        <p:nvPicPr>
          <p:cNvPr id="5" name="Picture 4">
            <a:extLst>
              <a:ext uri="{FF2B5EF4-FFF2-40B4-BE49-F238E27FC236}">
                <a16:creationId xmlns:a16="http://schemas.microsoft.com/office/drawing/2014/main" id="{EE221F68-6458-6E47-9BBC-D1223373CB32}"/>
              </a:ext>
            </a:extLst>
          </p:cNvPr>
          <p:cNvPicPr>
            <a:picLocks noChangeAspect="1"/>
          </p:cNvPicPr>
          <p:nvPr/>
        </p:nvPicPr>
        <p:blipFill>
          <a:blip r:embed="rId3"/>
          <a:stretch>
            <a:fillRect/>
          </a:stretch>
        </p:blipFill>
        <p:spPr>
          <a:xfrm>
            <a:off x="5052087" y="4804913"/>
            <a:ext cx="1920406" cy="1425063"/>
          </a:xfrm>
          <a:prstGeom prst="rect">
            <a:avLst/>
          </a:prstGeom>
        </p:spPr>
      </p:pic>
      <p:pic>
        <p:nvPicPr>
          <p:cNvPr id="6" name="Picture 2" descr="Housing Team of the Year&amp;amp;#39; award goes to Fife Council | Fife Council">
            <a:extLst>
              <a:ext uri="{FF2B5EF4-FFF2-40B4-BE49-F238E27FC236}">
                <a16:creationId xmlns:a16="http://schemas.microsoft.com/office/drawing/2014/main" id="{94362F0C-09EE-9547-B5DC-9D2E4B89AB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73" t="-1050" r="15139" b="13"/>
          <a:stretch/>
        </p:blipFill>
        <p:spPr bwMode="auto">
          <a:xfrm>
            <a:off x="7162146" y="4506151"/>
            <a:ext cx="1604218" cy="168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833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Our strategic ambition</a:t>
            </a:r>
            <a:endParaRPr lang="en-US" dirty="0"/>
          </a:p>
        </p:txBody>
      </p:sp>
      <p:pic>
        <p:nvPicPr>
          <p:cNvPr id="8" name="Picture 7">
            <a:extLst>
              <a:ext uri="{FF2B5EF4-FFF2-40B4-BE49-F238E27FC236}">
                <a16:creationId xmlns:a16="http://schemas.microsoft.com/office/drawing/2014/main" id="{88353DAB-B923-E044-95A2-FEA8CAB50088}"/>
              </a:ext>
            </a:extLst>
          </p:cNvPr>
          <p:cNvPicPr>
            <a:picLocks noChangeAspect="1"/>
          </p:cNvPicPr>
          <p:nvPr/>
        </p:nvPicPr>
        <p:blipFill>
          <a:blip r:embed="rId3"/>
          <a:stretch>
            <a:fillRect/>
          </a:stretch>
        </p:blipFill>
        <p:spPr>
          <a:xfrm>
            <a:off x="1039148" y="1514106"/>
            <a:ext cx="3148150" cy="4453706"/>
          </a:xfrm>
          <a:prstGeom prst="rect">
            <a:avLst/>
          </a:prstGeom>
        </p:spPr>
      </p:pic>
      <p:sp>
        <p:nvSpPr>
          <p:cNvPr id="9" name="Rectangle 8">
            <a:extLst>
              <a:ext uri="{FF2B5EF4-FFF2-40B4-BE49-F238E27FC236}">
                <a16:creationId xmlns:a16="http://schemas.microsoft.com/office/drawing/2014/main" id="{C1A8B171-D8AB-9D48-AB64-EBB9E69684CB}"/>
              </a:ext>
            </a:extLst>
          </p:cNvPr>
          <p:cNvSpPr/>
          <p:nvPr/>
        </p:nvSpPr>
        <p:spPr>
          <a:xfrm>
            <a:off x="4602648" y="2791379"/>
            <a:ext cx="3476187" cy="2124863"/>
          </a:xfrm>
          <a:prstGeom prst="rect">
            <a:avLst/>
          </a:prstGeom>
          <a:solidFill>
            <a:srgbClr val="572932"/>
          </a:solidFill>
          <a:ln>
            <a:solidFill>
              <a:srgbClr val="39471D"/>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indent="-285750">
              <a:buFont typeface="Arial" panose="020B0604020202020204" pitchFamily="34" charset="0"/>
              <a:buChar char="•"/>
            </a:pPr>
            <a:r>
              <a:rPr lang="en-GB" dirty="0"/>
              <a:t>Reduce CO2 from our homes by at least 4,000 tonnes per year</a:t>
            </a:r>
          </a:p>
          <a:p>
            <a:endParaRPr lang="en-GB" dirty="0"/>
          </a:p>
          <a:p>
            <a:pPr marL="285750" indent="-285750">
              <a:buFont typeface="Arial" panose="020B0604020202020204" pitchFamily="34" charset="0"/>
              <a:buChar char="•"/>
            </a:pPr>
            <a:r>
              <a:rPr lang="en-GB" dirty="0"/>
              <a:t>Low and zero carbon energy technology = at least 15,000 homes </a:t>
            </a:r>
            <a:endParaRPr lang="en-GB" dirty="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776C9F11-E4FB-A144-B681-644D988AB83B}"/>
              </a:ext>
            </a:extLst>
          </p:cNvPr>
          <p:cNvSpPr/>
          <p:nvPr/>
        </p:nvSpPr>
        <p:spPr>
          <a:xfrm>
            <a:off x="4602648" y="4916242"/>
            <a:ext cx="3484139" cy="1051570"/>
          </a:xfrm>
          <a:prstGeom prst="rect">
            <a:avLst/>
          </a:prstGeom>
          <a:solidFill>
            <a:srgbClr val="FFC72C"/>
          </a:solidFill>
        </p:spPr>
        <p:txBody>
          <a:bodyPr wrap="square">
            <a:spAutoFit/>
          </a:bodyPr>
          <a:lstStyle/>
          <a:p>
            <a:pPr marL="285750" indent="-285750">
              <a:spcAft>
                <a:spcPts val="1000"/>
              </a:spcAft>
              <a:buFont typeface="Arial" panose="020B0604020202020204" pitchFamily="34" charset="0"/>
              <a:buChar char="•"/>
            </a:pPr>
            <a:r>
              <a:rPr lang="en-GB" dirty="0">
                <a:solidFill>
                  <a:schemeClr val="tx1"/>
                </a:solidFill>
                <a:latin typeface="+mn-lt"/>
              </a:rPr>
              <a:t>Carbon neutral corporate footprint by 2026</a:t>
            </a:r>
          </a:p>
          <a:p>
            <a:pPr>
              <a:spcAft>
                <a:spcPts val="1000"/>
              </a:spcAft>
            </a:pPr>
            <a:endParaRPr lang="en-GB" dirty="0">
              <a:solidFill>
                <a:schemeClr val="tx1"/>
              </a:solidFill>
              <a:latin typeface="+mn-lt"/>
            </a:endParaRPr>
          </a:p>
        </p:txBody>
      </p:sp>
      <p:sp>
        <p:nvSpPr>
          <p:cNvPr id="11" name="Rectangle 10">
            <a:extLst>
              <a:ext uri="{FF2B5EF4-FFF2-40B4-BE49-F238E27FC236}">
                <a16:creationId xmlns:a16="http://schemas.microsoft.com/office/drawing/2014/main" id="{079090D3-7A48-FA43-A810-880163275CBB}"/>
              </a:ext>
            </a:extLst>
          </p:cNvPr>
          <p:cNvSpPr/>
          <p:nvPr/>
        </p:nvSpPr>
        <p:spPr>
          <a:xfrm>
            <a:off x="4602648" y="1514106"/>
            <a:ext cx="3484139" cy="1277273"/>
          </a:xfrm>
          <a:prstGeom prst="rect">
            <a:avLst/>
          </a:prstGeom>
          <a:solidFill>
            <a:srgbClr val="B7A99A"/>
          </a:solidFill>
        </p:spPr>
        <p:txBody>
          <a:bodyPr wrap="square">
            <a:spAutoFit/>
          </a:bodyPr>
          <a:lstStyle/>
          <a:p>
            <a:pPr marL="285750" indent="-285750">
              <a:spcAft>
                <a:spcPts val="600"/>
              </a:spcAft>
              <a:buFont typeface="Arial" panose="020B0604020202020204" pitchFamily="34" charset="0"/>
              <a:buChar char="•"/>
            </a:pPr>
            <a:r>
              <a:rPr lang="en-GB" dirty="0">
                <a:solidFill>
                  <a:schemeClr val="bg1"/>
                </a:solidFill>
              </a:rPr>
              <a:t>Setting the Benchmark for Sustainability and Reducing Carbon Footprint</a:t>
            </a:r>
          </a:p>
          <a:p>
            <a:pPr>
              <a:spcAft>
                <a:spcPts val="600"/>
              </a:spcAft>
            </a:pPr>
            <a:endParaRPr lang="en-GB" dirty="0"/>
          </a:p>
        </p:txBody>
      </p:sp>
    </p:spTree>
    <p:extLst>
      <p:ext uri="{BB962C8B-B14F-4D97-AF65-F5344CB8AC3E}">
        <p14:creationId xmlns:p14="http://schemas.microsoft.com/office/powerpoint/2010/main" val="3152694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US" dirty="0"/>
              <a:t>Energy performance of our stock</a:t>
            </a:r>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60" y="1462051"/>
            <a:ext cx="8212328" cy="4733200"/>
          </a:xfrm>
        </p:spPr>
        <p:txBody>
          <a:bodyPr/>
          <a:lstStyle/>
          <a:p>
            <a:pPr marL="0" indent="0">
              <a:buNone/>
            </a:pPr>
            <a:r>
              <a:rPr lang="en-GB" dirty="0"/>
              <a:t>Group wide position calculated based on available energy performance ratings for our stock, uplifted for investment made since energy performance was assessed</a:t>
            </a:r>
          </a:p>
        </p:txBody>
      </p:sp>
      <p:pic>
        <p:nvPicPr>
          <p:cNvPr id="5" name="Picture 4">
            <a:extLst>
              <a:ext uri="{FF2B5EF4-FFF2-40B4-BE49-F238E27FC236}">
                <a16:creationId xmlns:a16="http://schemas.microsoft.com/office/drawing/2014/main" id="{18E6F8A6-A4A4-1D4F-B4BA-9132A4FBD3E3}"/>
              </a:ext>
            </a:extLst>
          </p:cNvPr>
          <p:cNvPicPr>
            <a:picLocks noChangeAspect="1"/>
          </p:cNvPicPr>
          <p:nvPr/>
        </p:nvPicPr>
        <p:blipFill>
          <a:blip r:embed="rId2"/>
          <a:stretch>
            <a:fillRect/>
          </a:stretch>
        </p:blipFill>
        <p:spPr>
          <a:xfrm>
            <a:off x="-10053" y="2907792"/>
            <a:ext cx="3340140" cy="2857462"/>
          </a:xfrm>
          <a:prstGeom prst="rect">
            <a:avLst/>
          </a:prstGeom>
        </p:spPr>
      </p:pic>
      <p:sp>
        <p:nvSpPr>
          <p:cNvPr id="7" name="TextBox 6">
            <a:extLst>
              <a:ext uri="{FF2B5EF4-FFF2-40B4-BE49-F238E27FC236}">
                <a16:creationId xmlns:a16="http://schemas.microsoft.com/office/drawing/2014/main" id="{72AA7BDB-5988-BA4B-BB25-B307DC035130}"/>
              </a:ext>
            </a:extLst>
          </p:cNvPr>
          <p:cNvSpPr txBox="1"/>
          <p:nvPr/>
        </p:nvSpPr>
        <p:spPr>
          <a:xfrm>
            <a:off x="2712477" y="3722241"/>
            <a:ext cx="1308371" cy="307777"/>
          </a:xfrm>
          <a:prstGeom prst="rect">
            <a:avLst/>
          </a:prstGeom>
          <a:noFill/>
        </p:spPr>
        <p:txBody>
          <a:bodyPr wrap="none" rtlCol="0">
            <a:spAutoFit/>
          </a:bodyPr>
          <a:lstStyle/>
          <a:p>
            <a:r>
              <a:rPr lang="en-GB" sz="1400" dirty="0"/>
              <a:t>8,767 (13.9%)</a:t>
            </a:r>
          </a:p>
        </p:txBody>
      </p:sp>
      <p:sp>
        <p:nvSpPr>
          <p:cNvPr id="8" name="TextBox 7">
            <a:extLst>
              <a:ext uri="{FF2B5EF4-FFF2-40B4-BE49-F238E27FC236}">
                <a16:creationId xmlns:a16="http://schemas.microsoft.com/office/drawing/2014/main" id="{2F30DA31-56B4-2F41-8EA1-F9877B538269}"/>
              </a:ext>
            </a:extLst>
          </p:cNvPr>
          <p:cNvSpPr txBox="1"/>
          <p:nvPr/>
        </p:nvSpPr>
        <p:spPr>
          <a:xfrm>
            <a:off x="2613090" y="4050822"/>
            <a:ext cx="1407758" cy="307777"/>
          </a:xfrm>
          <a:prstGeom prst="rect">
            <a:avLst/>
          </a:prstGeom>
          <a:noFill/>
        </p:spPr>
        <p:txBody>
          <a:bodyPr wrap="none" rtlCol="0">
            <a:spAutoFit/>
          </a:bodyPr>
          <a:lstStyle>
            <a:defPPr>
              <a:defRPr lang="en-US"/>
            </a:defPPr>
            <a:lvl1pPr>
              <a:defRPr sz="1400"/>
            </a:lvl1pPr>
          </a:lstStyle>
          <a:p>
            <a:r>
              <a:rPr lang="en-GB" dirty="0"/>
              <a:t>47,933 (76.0%)</a:t>
            </a:r>
          </a:p>
        </p:txBody>
      </p:sp>
      <p:sp>
        <p:nvSpPr>
          <p:cNvPr id="9" name="TextBox 8">
            <a:extLst>
              <a:ext uri="{FF2B5EF4-FFF2-40B4-BE49-F238E27FC236}">
                <a16:creationId xmlns:a16="http://schemas.microsoft.com/office/drawing/2014/main" id="{853DAA75-3FF0-2347-96ED-E5A5BAB57DC8}"/>
              </a:ext>
            </a:extLst>
          </p:cNvPr>
          <p:cNvSpPr txBox="1"/>
          <p:nvPr/>
        </p:nvSpPr>
        <p:spPr>
          <a:xfrm>
            <a:off x="2712477" y="4386515"/>
            <a:ext cx="1308371" cy="307777"/>
          </a:xfrm>
          <a:prstGeom prst="rect">
            <a:avLst/>
          </a:prstGeom>
          <a:noFill/>
        </p:spPr>
        <p:txBody>
          <a:bodyPr wrap="none" rtlCol="0">
            <a:spAutoFit/>
          </a:bodyPr>
          <a:lstStyle>
            <a:defPPr>
              <a:defRPr lang="en-US"/>
            </a:defPPr>
            <a:lvl1pPr>
              <a:defRPr sz="1400"/>
            </a:lvl1pPr>
          </a:lstStyle>
          <a:p>
            <a:r>
              <a:rPr lang="en-GB" dirty="0"/>
              <a:t>6,380 (10.1%)</a:t>
            </a:r>
          </a:p>
        </p:txBody>
      </p:sp>
      <p:sp>
        <p:nvSpPr>
          <p:cNvPr id="10" name="TextBox 9">
            <a:extLst>
              <a:ext uri="{FF2B5EF4-FFF2-40B4-BE49-F238E27FC236}">
                <a16:creationId xmlns:a16="http://schemas.microsoft.com/office/drawing/2014/main" id="{E8650CFC-6B06-498C-9BC9-1F8F49C26FE8}"/>
              </a:ext>
            </a:extLst>
          </p:cNvPr>
          <p:cNvSpPr txBox="1"/>
          <p:nvPr/>
        </p:nvSpPr>
        <p:spPr>
          <a:xfrm>
            <a:off x="4370324" y="2722253"/>
            <a:ext cx="4616244" cy="2964914"/>
          </a:xfrm>
          <a:prstGeom prst="rect">
            <a:avLst/>
          </a:prstGeom>
          <a:noFill/>
        </p:spPr>
        <p:txBody>
          <a:bodyPr wrap="square">
            <a:spAutoFit/>
          </a:bodyPr>
          <a:lstStyle/>
          <a:p>
            <a:pPr>
              <a:spcAft>
                <a:spcPts val="800"/>
              </a:spcAft>
            </a:pPr>
            <a:r>
              <a:rPr lang="en-GB" b="1" dirty="0"/>
              <a:t>Stock Challenges:</a:t>
            </a:r>
          </a:p>
          <a:p>
            <a:pPr lvl="1"/>
            <a:r>
              <a:rPr lang="en-GB" dirty="0"/>
              <a:t>1980’s tenemental based ‘Community Renewal’ – EWI</a:t>
            </a:r>
          </a:p>
          <a:p>
            <a:pPr lvl="1"/>
            <a:r>
              <a:rPr lang="en-GB" dirty="0"/>
              <a:t>Pre-1919 sandstone tenements – listed buildings + expensive per unit to improve</a:t>
            </a:r>
          </a:p>
          <a:p>
            <a:pPr lvl="1"/>
            <a:r>
              <a:rPr lang="en-GB" dirty="0"/>
              <a:t>MSF – Connected Response gets most to a high ‘C’.  Led lighting, extra draught proofing and triple glazing provide options to get to ‘B’</a:t>
            </a:r>
          </a:p>
        </p:txBody>
      </p:sp>
    </p:spTree>
    <p:extLst>
      <p:ext uri="{BB962C8B-B14F-4D97-AF65-F5344CB8AC3E}">
        <p14:creationId xmlns:p14="http://schemas.microsoft.com/office/powerpoint/2010/main" val="89030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US" dirty="0"/>
              <a:t>Investment in low carbon infrastructure and energy efficiency</a:t>
            </a:r>
            <a:endParaRPr lang="en-US" b="0" dirty="0"/>
          </a:p>
        </p:txBody>
      </p:sp>
      <p:graphicFrame>
        <p:nvGraphicFramePr>
          <p:cNvPr id="8" name="Diagram 7">
            <a:extLst>
              <a:ext uri="{FF2B5EF4-FFF2-40B4-BE49-F238E27FC236}">
                <a16:creationId xmlns:a16="http://schemas.microsoft.com/office/drawing/2014/main" id="{523CF504-4813-AF40-806F-52E62FD75804}"/>
              </a:ext>
            </a:extLst>
          </p:cNvPr>
          <p:cNvGraphicFramePr/>
          <p:nvPr>
            <p:extLst>
              <p:ext uri="{D42A27DB-BD31-4B8C-83A1-F6EECF244321}">
                <p14:modId xmlns:p14="http://schemas.microsoft.com/office/powerpoint/2010/main" val="1589640347"/>
              </p:ext>
            </p:extLst>
          </p:nvPr>
        </p:nvGraphicFramePr>
        <p:xfrm>
          <a:off x="262464" y="1557867"/>
          <a:ext cx="8635135" cy="464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7179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Connected Response</a:t>
            </a:r>
            <a:endParaRPr lang="en-US" dirty="0"/>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264160" y="1462051"/>
            <a:ext cx="5295392" cy="4733200"/>
          </a:xfrm>
        </p:spPr>
        <p:txBody>
          <a:bodyPr/>
          <a:lstStyle/>
          <a:p>
            <a:r>
              <a:rPr lang="en-GB" dirty="0"/>
              <a:t>20% reduction in energy use </a:t>
            </a:r>
          </a:p>
          <a:p>
            <a:r>
              <a:rPr lang="en-GB" dirty="0"/>
              <a:t>Improved comfort and control</a:t>
            </a:r>
          </a:p>
          <a:p>
            <a:r>
              <a:rPr lang="en-GB" dirty="0"/>
              <a:t>Temperature and humidity</a:t>
            </a:r>
          </a:p>
          <a:p>
            <a:r>
              <a:rPr lang="en-GB" dirty="0"/>
              <a:t>Overall reduction in cost &amp; carbon</a:t>
            </a:r>
          </a:p>
          <a:p>
            <a:r>
              <a:rPr lang="en-GB" dirty="0"/>
              <a:t>NIA – OFGEM – Constrained wind tariffs (</a:t>
            </a:r>
            <a:r>
              <a:rPr lang="en-GB" dirty="0" err="1"/>
              <a:t>Utilita</a:t>
            </a:r>
            <a:r>
              <a:rPr lang="en-GB" dirty="0"/>
              <a:t> and Scottish Power)</a:t>
            </a:r>
          </a:p>
          <a:p>
            <a:r>
              <a:rPr lang="en-GB" dirty="0"/>
              <a:t>Carbon Reduction of network and heating systems + reduced energy consumption</a:t>
            </a:r>
          </a:p>
          <a:p>
            <a:r>
              <a:rPr lang="en-GB" dirty="0"/>
              <a:t>1/3 </a:t>
            </a:r>
          </a:p>
          <a:p>
            <a:endParaRPr lang="en-GB" dirty="0"/>
          </a:p>
        </p:txBody>
      </p:sp>
      <p:pic>
        <p:nvPicPr>
          <p:cNvPr id="4" name="Picture 3">
            <a:extLst>
              <a:ext uri="{FF2B5EF4-FFF2-40B4-BE49-F238E27FC236}">
                <a16:creationId xmlns:a16="http://schemas.microsoft.com/office/drawing/2014/main" id="{6872205F-26A7-2342-8346-308F4F9C29AF}"/>
              </a:ext>
            </a:extLst>
          </p:cNvPr>
          <p:cNvPicPr>
            <a:picLocks noChangeAspect="1"/>
          </p:cNvPicPr>
          <p:nvPr/>
        </p:nvPicPr>
        <p:blipFill rotWithShape="1">
          <a:blip r:embed="rId2">
            <a:grayscl/>
            <a:alphaModFix/>
          </a:blip>
          <a:srcRect l="38195"/>
          <a:stretch/>
        </p:blipFill>
        <p:spPr>
          <a:xfrm>
            <a:off x="5559552" y="3231000"/>
            <a:ext cx="3335066" cy="2994311"/>
          </a:xfrm>
          <a:prstGeom prst="rect">
            <a:avLst/>
          </a:prstGeom>
        </p:spPr>
      </p:pic>
    </p:spTree>
    <p:extLst>
      <p:ext uri="{BB962C8B-B14F-4D97-AF65-F5344CB8AC3E}">
        <p14:creationId xmlns:p14="http://schemas.microsoft.com/office/powerpoint/2010/main" val="2472476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Customer Impact –Cost of Living</a:t>
            </a:r>
            <a:endParaRPr lang="en-US" dirty="0"/>
          </a:p>
        </p:txBody>
      </p:sp>
      <p:sp>
        <p:nvSpPr>
          <p:cNvPr id="3" name="Content Placeholder 2">
            <a:extLst>
              <a:ext uri="{FF2B5EF4-FFF2-40B4-BE49-F238E27FC236}">
                <a16:creationId xmlns:a16="http://schemas.microsoft.com/office/drawing/2014/main" id="{A8D0079A-DB6D-A745-9532-54CD9FAA501D}"/>
              </a:ext>
            </a:extLst>
          </p:cNvPr>
          <p:cNvSpPr>
            <a:spLocks noGrp="1"/>
          </p:cNvSpPr>
          <p:nvPr>
            <p:ph sz="half" idx="1"/>
          </p:nvPr>
        </p:nvSpPr>
        <p:spPr>
          <a:xfrm>
            <a:off x="398206" y="1555155"/>
            <a:ext cx="7595420" cy="4733200"/>
          </a:xfrm>
        </p:spPr>
        <p:txBody>
          <a:bodyPr/>
          <a:lstStyle/>
          <a:p>
            <a:r>
              <a:rPr lang="en-GB" sz="1800" dirty="0"/>
              <a:t>1</a:t>
            </a:r>
            <a:r>
              <a:rPr lang="en-GB" sz="1800" baseline="30000" dirty="0"/>
              <a:t>st</a:t>
            </a:r>
            <a:r>
              <a:rPr lang="en-GB" sz="1800" dirty="0"/>
              <a:t> April Estimate Impact on customers</a:t>
            </a:r>
          </a:p>
          <a:p>
            <a:pPr lvl="1"/>
            <a:r>
              <a:rPr lang="en-GB" sz="1800" dirty="0">
                <a:solidFill>
                  <a:srgbClr val="3F3F42"/>
                </a:solidFill>
                <a:effectLst/>
                <a:latin typeface="Arial" panose="020B0604020202020204" pitchFamily="34" charset="0"/>
                <a:ea typeface="Times New Roman" panose="02020603050405020304" pitchFamily="18" charset="0"/>
              </a:rPr>
              <a:t>standard tariffs pay an average of </a:t>
            </a:r>
            <a:r>
              <a:rPr lang="en-GB" sz="1800" b="1" dirty="0">
                <a:solidFill>
                  <a:srgbClr val="3F3F42"/>
                </a:solidFill>
                <a:effectLst/>
                <a:latin typeface="Arial" panose="020B0604020202020204" pitchFamily="34" charset="0"/>
                <a:ea typeface="Times New Roman" panose="02020603050405020304" pitchFamily="18" charset="0"/>
              </a:rPr>
              <a:t>£693 </a:t>
            </a:r>
            <a:r>
              <a:rPr lang="en-GB" sz="1800" dirty="0">
                <a:solidFill>
                  <a:srgbClr val="3F3F42"/>
                </a:solidFill>
                <a:effectLst/>
                <a:latin typeface="Arial" panose="020B0604020202020204" pitchFamily="34" charset="0"/>
                <a:ea typeface="Times New Roman" panose="02020603050405020304" pitchFamily="18" charset="0"/>
              </a:rPr>
              <a:t>more per year </a:t>
            </a:r>
          </a:p>
          <a:p>
            <a:pPr lvl="1"/>
            <a:r>
              <a:rPr lang="en-GB" sz="1800" dirty="0">
                <a:solidFill>
                  <a:srgbClr val="3F3F42"/>
                </a:solidFill>
                <a:effectLst/>
                <a:latin typeface="Arial" panose="020B0604020202020204" pitchFamily="34" charset="0"/>
                <a:ea typeface="Times New Roman" panose="02020603050405020304" pitchFamily="18" charset="0"/>
              </a:rPr>
              <a:t>prepayment customers will see an average increase of </a:t>
            </a:r>
            <a:r>
              <a:rPr lang="en-GB" sz="1800" b="1" dirty="0">
                <a:solidFill>
                  <a:srgbClr val="3F3F42"/>
                </a:solidFill>
                <a:effectLst/>
                <a:latin typeface="Arial" panose="020B0604020202020204" pitchFamily="34" charset="0"/>
                <a:ea typeface="Times New Roman" panose="02020603050405020304" pitchFamily="18" charset="0"/>
              </a:rPr>
              <a:t>£708 </a:t>
            </a:r>
            <a:endParaRPr lang="en-GB" sz="1800" b="1" dirty="0"/>
          </a:p>
          <a:p>
            <a:r>
              <a:rPr lang="en-GB" sz="1800" dirty="0"/>
              <a:t>Team of Fuel Advisors –advising customers through array of emerging fund </a:t>
            </a:r>
          </a:p>
          <a:p>
            <a:r>
              <a:rPr lang="en-GB" sz="1800" dirty="0"/>
              <a:t>Energy Crisis Fund </a:t>
            </a:r>
            <a:r>
              <a:rPr lang="en-GB" sz="1800" b="1" dirty="0"/>
              <a:t>£2m </a:t>
            </a:r>
            <a:r>
              <a:rPr lang="en-GB" sz="1800" dirty="0"/>
              <a:t>(part funded by Ofgem) </a:t>
            </a:r>
          </a:p>
          <a:p>
            <a:r>
              <a:rPr lang="en-GB" sz="1800" dirty="0" err="1"/>
              <a:t>EatWell</a:t>
            </a:r>
            <a:r>
              <a:rPr lang="en-GB" sz="1600" dirty="0"/>
              <a:t>	</a:t>
            </a:r>
          </a:p>
          <a:p>
            <a:r>
              <a:rPr lang="en-GB" sz="1800" dirty="0"/>
              <a:t>Foundation activity informed by crisis</a:t>
            </a:r>
          </a:p>
        </p:txBody>
      </p:sp>
    </p:spTree>
    <p:extLst>
      <p:ext uri="{BB962C8B-B14F-4D97-AF65-F5344CB8AC3E}">
        <p14:creationId xmlns:p14="http://schemas.microsoft.com/office/powerpoint/2010/main" val="1636468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4E1CF-21FB-3641-9755-8649B1F94D82}"/>
              </a:ext>
            </a:extLst>
          </p:cNvPr>
          <p:cNvSpPr>
            <a:spLocks noGrp="1"/>
          </p:cNvSpPr>
          <p:nvPr>
            <p:ph type="title"/>
          </p:nvPr>
        </p:nvSpPr>
        <p:spPr/>
        <p:txBody>
          <a:bodyPr/>
          <a:lstStyle/>
          <a:p>
            <a:r>
              <a:rPr lang="en-GB" dirty="0">
                <a:cs typeface="Arial"/>
              </a:rPr>
              <a:t>Scottish / UK Wide Funds</a:t>
            </a:r>
            <a:endParaRPr lang="en-US" dirty="0"/>
          </a:p>
        </p:txBody>
      </p:sp>
      <p:graphicFrame>
        <p:nvGraphicFramePr>
          <p:cNvPr id="5" name="Diagram 4">
            <a:extLst>
              <a:ext uri="{FF2B5EF4-FFF2-40B4-BE49-F238E27FC236}">
                <a16:creationId xmlns:a16="http://schemas.microsoft.com/office/drawing/2014/main" id="{F13DE15F-F973-4F78-A2C5-B70F9EA83853}"/>
              </a:ext>
            </a:extLst>
          </p:cNvPr>
          <p:cNvGraphicFramePr/>
          <p:nvPr>
            <p:extLst>
              <p:ext uri="{D42A27DB-BD31-4B8C-83A1-F6EECF244321}">
                <p14:modId xmlns:p14="http://schemas.microsoft.com/office/powerpoint/2010/main" val="745751800"/>
              </p:ext>
            </p:extLst>
          </p:nvPr>
        </p:nvGraphicFramePr>
        <p:xfrm>
          <a:off x="264160" y="1397000"/>
          <a:ext cx="8466885" cy="4856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77677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pdrsf0H"/>
  <p:tag name="ARTICULATE_SLIDE_COUNT" val="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2661</TotalTime>
  <Words>1766</Words>
  <Application>Microsoft Office PowerPoint</Application>
  <PresentationFormat>On-screen Show (4:3)</PresentationFormat>
  <Paragraphs>193</Paragraphs>
  <Slides>16</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Symbol</vt:lpstr>
      <vt:lpstr>Times New Roman</vt:lpstr>
      <vt:lpstr>Wingdings</vt:lpstr>
      <vt:lpstr>Office Theme</vt:lpstr>
      <vt:lpstr>PowerPoint Presentation</vt:lpstr>
      <vt:lpstr>Our partner organisations</vt:lpstr>
      <vt:lpstr>Wheatley Group</vt:lpstr>
      <vt:lpstr>Our strategic ambition</vt:lpstr>
      <vt:lpstr>Energy performance of our stock</vt:lpstr>
      <vt:lpstr>Investment in low carbon infrastructure and energy efficiency</vt:lpstr>
      <vt:lpstr>Connected Response</vt:lpstr>
      <vt:lpstr>Customer Impact –Cost of Living</vt:lpstr>
      <vt:lpstr>Scottish / UK Wide Funds</vt:lpstr>
      <vt:lpstr>Example of typical investment on EWI</vt:lpstr>
      <vt:lpstr>Net Zero housing</vt:lpstr>
      <vt:lpstr>Decarbonising our business</vt:lpstr>
      <vt:lpstr>Sustainable finance framework</vt:lpstr>
      <vt:lpstr>Pathway to net zero advisory group</vt:lpstr>
      <vt:lpstr>Pathway to net zero advisory group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Neely, Donna (formerly Hainan)</dc:creator>
  <cp:lastModifiedBy>Weerasinghe, Jehan</cp:lastModifiedBy>
  <cp:revision>122</cp:revision>
  <dcterms:created xsi:type="dcterms:W3CDTF">2012-11-01T08:34:26Z</dcterms:created>
  <dcterms:modified xsi:type="dcterms:W3CDTF">2022-06-08T12:15:12Z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5B28AF88-00E9-469A-830E-2FA4FCDDF2C5</vt:lpwstr>
  </property>
  <property fmtid="{D5CDD505-2E9C-101B-9397-08002B2CF9AE}" pid="3" name="ArticulatePath">
    <vt:lpwstr>Wheatley Group � Powerpoint template</vt:lpwstr>
  </property>
</Properties>
</file>