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147471278" r:id="rId3"/>
    <p:sldId id="2147471478" r:id="rId4"/>
    <p:sldId id="2147471477" r:id="rId5"/>
    <p:sldId id="1198" r:id="rId6"/>
    <p:sldId id="1179" r:id="rId7"/>
    <p:sldId id="2147471481" r:id="rId8"/>
    <p:sldId id="299" r:id="rId9"/>
    <p:sldId id="2147471486" r:id="rId10"/>
    <p:sldId id="2147471490" r:id="rId11"/>
    <p:sldId id="2147471482" r:id="rId12"/>
    <p:sldId id="2147471491" r:id="rId13"/>
    <p:sldId id="2147471475" r:id="rId14"/>
    <p:sldId id="2147471483" r:id="rId15"/>
    <p:sldId id="2147471484" r:id="rId16"/>
    <p:sldId id="2147471487" r:id="rId17"/>
    <p:sldId id="2147471489" r:id="rId18"/>
    <p:sldId id="2147471488" r:id="rId19"/>
    <p:sldId id="2147471493" r:id="rId20"/>
    <p:sldId id="21474714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569128-1D78-4669-9669-24C38DD29A60}" v="5" dt="2022-06-11T22:01:24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9" y="14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0B8DB-9C69-9834-D3C4-0E5CAF3CB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7D4C9A-D84C-D90F-5D70-EDB672083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7219D-F89C-20CF-321E-95A942B8E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4018-C095-CB0F-6367-37B77126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076F3-5212-A455-AB92-A8BA0F88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2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69A8-8DC2-76D7-3D09-EF73D84A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A2BCC-284B-FCD3-529D-F7038776F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BCB22-AE06-AAB6-74D3-66EDED0F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6EAC0-DF3D-F9A8-513D-4F0E907E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221C8-5638-BCAA-4C21-4589DC87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47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E5E4F7-CE11-0BCF-944E-5DEC3155D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97F1D-D0E6-12C7-9D64-CFE52A12E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FFEE-83AF-27D1-8EAD-556F85C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655E0-CF7B-4515-60C2-D35AFEBE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DA4BD-4A87-866A-31AA-EE98E044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18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0305-2641-7D4A-8671-62F96C447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7382F-346D-D24A-8C51-72D93AA5F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6189-6CCA-CF4D-B8EA-9BBE9FEA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85D4-6694-8446-8DBF-8015251F3ACA}" type="datetimeFigureOut">
              <a:rPr lang="en-US" smtClean="0"/>
              <a:t>6/11/2022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EA92A-EE5E-994E-B4B1-D6BA7EAC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95AB-3F6A-1C49-A833-13F4F867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0053-3A7A-C64D-A607-7BC29B30D5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47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B37A-BF99-F943-941E-F50EA7F10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D8C62-5859-5043-B554-EEEE144F8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9B57A-A107-6D4B-8DF6-6CBCF1B7E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85D4-6694-8446-8DBF-8015251F3ACA}" type="datetimeFigureOut">
              <a:rPr lang="en-US" smtClean="0"/>
              <a:t>6/11/2022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B4D0F-1A62-C547-AAF8-3FB521358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432A3-40A2-1B42-B9E5-A2F24AEB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0053-3A7A-C64D-A607-7BC29B30D5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9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3CCE0-1232-E945-BAA1-FE673C27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85D4-6694-8446-8DBF-8015251F3ACA}" type="datetimeFigureOut">
              <a:rPr lang="en-US" smtClean="0"/>
              <a:t>6/11/2022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488A-D032-A14F-9EDC-461DD0B6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99C5E-8FD3-1744-B399-1C6A89ED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0053-3A7A-C64D-A607-7BC29B30D5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6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977DD-CCD6-B3B2-1731-7454F6BC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F6F9A-9C6F-1E58-6D28-2ACE39485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19E05-8A8F-B963-2C5E-A379B509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ABEA5-47E9-D340-98D4-F9B57A99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3FBD2-95D5-5409-1FC5-E29D3D0B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52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F5D7-FF8A-DF67-D9CB-8D90B5C0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4B269-C2BC-C113-13DB-35851DDA7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F1251-2093-A4A3-D6ED-ABB7B669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B8BEF-A55C-750C-85E6-53EAE911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FD7CB-5C03-4270-AC9D-74A3D12F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18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400C7-E374-816C-85FE-5A5BA738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2D0F-52D5-AAEC-966C-C81B1305B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C51FF-06E7-EEC8-8A30-2F8B7D699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F21C5-3158-A3F1-88D3-EC09150C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38BA9-7F90-868D-1C7D-D65EF493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BDA64-CF06-5603-1E2E-73D8D708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6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29BC-05FE-45B0-2887-2E27D491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1B85E-47A3-080B-5CB9-D760E0B07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EAC38-17AB-B3D4-A884-EB94EFDEA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E27B4-E335-E900-A5F0-1E3AA6654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C493A4-D8DD-028A-69A6-6DF11CA74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5CCAEE-9D7B-B88C-7E15-2CDD33076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09482-C58C-6BD6-E400-50FDB8E5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C16FB-11A7-6327-E867-52EFC619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28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F1F0B-E685-1B1D-E9E4-17327416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F1A5B-B2E1-92C5-2CC0-D0227A27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D0707-DDF6-6947-71EF-78F02F67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D647B-F5F9-2741-37FB-EE068DF6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30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DD9F0-0916-A169-F50D-50139416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8506CD-924C-26C1-6C63-6E583CCB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4B948-7C77-F05B-E371-DF4243C3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7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CB4A-5E3E-3E22-DFC9-559D862B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71E13-ADBA-F4CA-A91C-323EE2E81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82A19-9F3A-C58C-6270-E32CADADB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76DBD-339E-DE3C-1B3B-8E7CD486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F6056-1874-80E8-1B48-744F96D8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52A2F-D855-BEC8-1A68-A945A00C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89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3FF7-D33B-B362-17C5-F32DD2A4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528FA-8DAB-0333-8AA6-E511E07A5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76E57-0573-6FBC-7DCC-7362AE9BF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5960-B829-C845-8FFD-74D90C225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00346-CC4A-A696-1E11-4974B373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EC937-59EE-F1FA-F351-11C10515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48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BB31B-CEDE-BEC2-C708-0865320E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AF7CA-6AF6-71B7-4403-C3A1CF4F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262EC-68AC-A630-C19F-281890635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C9BA2-28E9-4615-A3A3-99B30389DCDD}" type="datetimeFigureOut">
              <a:rPr lang="en-GB" smtClean="0"/>
              <a:t>11/06/2022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C2EA8-453B-7BDF-751D-AFCB71819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34247-BC66-F1AF-9CF6-78A28CD2F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31EEF-5944-4459-BB9E-F37FAF07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6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C8B2F6-9CA0-964A-A10D-04F4A649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8152C-9A28-C044-B358-ED38A0D10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0E295-9272-FE4F-BFAA-E04AB492A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Gotham" panose="02000504020000020004" pitchFamily="2" charset="0"/>
              </a:defRPr>
            </a:lvl1pPr>
          </a:lstStyle>
          <a:p>
            <a:fld id="{969585D4-6694-8446-8DBF-8015251F3ACA}" type="datetimeFigureOut">
              <a:rPr lang="en-US" smtClean="0"/>
              <a:pPr/>
              <a:t>6/11/2022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78718-8ED2-5048-9E2C-AC6B28A47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  <a:latin typeface="Gotham" panose="0200050402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C2A0-37BF-B041-A37D-CF2072282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Gotham" panose="02000504020000020004" pitchFamily="2" charset="0"/>
              </a:defRPr>
            </a:lvl1pPr>
          </a:lstStyle>
          <a:p>
            <a:fld id="{75BC0053-3A7A-C64D-A607-7BC29B30D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8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Gotham Black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Gotham" panose="0200050402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Gotham" panose="0200050402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Gotham" panose="0200050402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Gotham" panose="0200050402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Gotham" panose="0200050402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900D1DA-5BC6-43FE-A6EA-5B34F7C331B5}"/>
              </a:ext>
            </a:extLst>
          </p:cNvPr>
          <p:cNvSpPr/>
          <p:nvPr/>
        </p:nvSpPr>
        <p:spPr>
          <a:xfrm rot="5400000" flipH="1">
            <a:off x="-4741334" y="218571"/>
            <a:ext cx="21674667" cy="12192000"/>
          </a:xfrm>
          <a:prstGeom prst="parallelogram">
            <a:avLst>
              <a:gd name="adj" fmla="val 319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EDC10092-CCCB-47CD-ABCD-7DAB00261994}"/>
              </a:ext>
            </a:extLst>
          </p:cNvPr>
          <p:cNvSpPr/>
          <p:nvPr/>
        </p:nvSpPr>
        <p:spPr>
          <a:xfrm rot="5400000" flipH="1">
            <a:off x="-4741334" y="218571"/>
            <a:ext cx="21674667" cy="12192000"/>
          </a:xfrm>
          <a:prstGeom prst="parallelogram">
            <a:avLst>
              <a:gd name="adj" fmla="val 319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C841A20-F1E1-4162-8A20-A1327D19E251}"/>
              </a:ext>
            </a:extLst>
          </p:cNvPr>
          <p:cNvSpPr/>
          <p:nvPr/>
        </p:nvSpPr>
        <p:spPr>
          <a:xfrm rot="5400000" flipH="1">
            <a:off x="-4741334" y="218571"/>
            <a:ext cx="21674667" cy="12192000"/>
          </a:xfrm>
          <a:prstGeom prst="parallelogram">
            <a:avLst>
              <a:gd name="adj" fmla="val 319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33880EF7-1367-4B9D-8499-EE0CD6E08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35"/>
          <a:stretch/>
        </p:blipFill>
        <p:spPr>
          <a:xfrm>
            <a:off x="0" y="-1"/>
            <a:ext cx="12192000" cy="591378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08DD23-79F3-4301-8FB8-400CED95940A}"/>
              </a:ext>
            </a:extLst>
          </p:cNvPr>
          <p:cNvSpPr/>
          <p:nvPr/>
        </p:nvSpPr>
        <p:spPr>
          <a:xfrm>
            <a:off x="-12562" y="2177915"/>
            <a:ext cx="12207876" cy="4680085"/>
          </a:xfrm>
          <a:custGeom>
            <a:avLst/>
            <a:gdLst>
              <a:gd name="connsiteX0" fmla="*/ 12207876 w 12207876"/>
              <a:gd name="connsiteY0" fmla="*/ 0 h 4680085"/>
              <a:gd name="connsiteX1" fmla="*/ 12207876 w 12207876"/>
              <a:gd name="connsiteY1" fmla="*/ 3946800 h 4680085"/>
              <a:gd name="connsiteX2" fmla="*/ 12204562 w 12207876"/>
              <a:gd name="connsiteY2" fmla="*/ 3946800 h 4680085"/>
              <a:gd name="connsiteX3" fmla="*/ 12204562 w 12207876"/>
              <a:gd name="connsiteY3" fmla="*/ 4680085 h 4680085"/>
              <a:gd name="connsiteX4" fmla="*/ 12562 w 12207876"/>
              <a:gd name="connsiteY4" fmla="*/ 4680085 h 4680085"/>
              <a:gd name="connsiteX5" fmla="*/ 12562 w 12207876"/>
              <a:gd name="connsiteY5" fmla="*/ 3946800 h 4680085"/>
              <a:gd name="connsiteX6" fmla="*/ 0 w 12207876"/>
              <a:gd name="connsiteY6" fmla="*/ 3946800 h 468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876" h="4680085">
                <a:moveTo>
                  <a:pt x="12207876" y="0"/>
                </a:moveTo>
                <a:lnTo>
                  <a:pt x="12207876" y="3946800"/>
                </a:lnTo>
                <a:lnTo>
                  <a:pt x="12204562" y="3946800"/>
                </a:lnTo>
                <a:lnTo>
                  <a:pt x="12204562" y="4680085"/>
                </a:lnTo>
                <a:lnTo>
                  <a:pt x="12562" y="4680085"/>
                </a:lnTo>
                <a:lnTo>
                  <a:pt x="12562" y="3946800"/>
                </a:lnTo>
                <a:lnTo>
                  <a:pt x="0" y="3946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F4A481A2-638E-4454-AC1C-209DF5C882ED}"/>
              </a:ext>
            </a:extLst>
          </p:cNvPr>
          <p:cNvSpPr txBox="1">
            <a:spLocks/>
          </p:cNvSpPr>
          <p:nvPr/>
        </p:nvSpPr>
        <p:spPr>
          <a:xfrm>
            <a:off x="4295775" y="4765947"/>
            <a:ext cx="7673697" cy="389252"/>
          </a:xfrm>
          <a:prstGeom prst="rect">
            <a:avLst/>
          </a:prstGeom>
          <a:noFill/>
        </p:spPr>
        <p:txBody>
          <a:bodyPr lIns="0"/>
          <a:lstStyle>
            <a:lvl1pPr algn="ctr" defTabSz="1218987" rtl="0" eaLnBrk="1" latinLnBrk="0" hangingPunct="1">
              <a:spcBef>
                <a:spcPct val="0"/>
              </a:spcBef>
              <a:buNone/>
              <a:defRPr sz="4800" kern="1200" cap="none" baseline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121898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TPAS Scotland - conference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50" charset="0"/>
              <a:ea typeface="+mj-ea"/>
              <a:cs typeface="Gotham Bold" pitchFamily="50" charset="0"/>
            </a:endParaRP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9B97BC71-D8BE-4480-8C36-0793508A3D23}"/>
              </a:ext>
            </a:extLst>
          </p:cNvPr>
          <p:cNvSpPr txBox="1">
            <a:spLocks/>
          </p:cNvSpPr>
          <p:nvPr/>
        </p:nvSpPr>
        <p:spPr>
          <a:xfrm>
            <a:off x="4724400" y="5400157"/>
            <a:ext cx="7245071" cy="513625"/>
          </a:xfrm>
          <a:prstGeom prst="rect">
            <a:avLst/>
          </a:prstGeom>
          <a:noFill/>
        </p:spPr>
        <p:txBody>
          <a:bodyPr lIns="0"/>
          <a:lstStyle>
            <a:lvl1pPr algn="ctr" defTabSz="1218987" rtl="0" eaLnBrk="1" latinLnBrk="0" hangingPunct="1">
              <a:spcBef>
                <a:spcPct val="0"/>
              </a:spcBef>
              <a:buNone/>
              <a:defRPr sz="4800" kern="1200" cap="none" baseline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121898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Light" pitchFamily="50" charset="0"/>
                <a:ea typeface="+mj-ea"/>
                <a:cs typeface="Gotham Light" pitchFamily="50" charset="0"/>
              </a:rPr>
              <a:t>Tony Boyle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5E300D3-119B-4633-8F52-63806D5B8968}"/>
              </a:ext>
            </a:extLst>
          </p:cNvPr>
          <p:cNvSpPr/>
          <p:nvPr/>
        </p:nvSpPr>
        <p:spPr>
          <a:xfrm>
            <a:off x="0" y="5461552"/>
            <a:ext cx="12207876" cy="1396448"/>
          </a:xfrm>
          <a:custGeom>
            <a:avLst/>
            <a:gdLst>
              <a:gd name="connsiteX0" fmla="*/ 0 w 12192001"/>
              <a:gd name="connsiteY0" fmla="*/ 1396448 h 1396448"/>
              <a:gd name="connsiteX1" fmla="*/ 0 w 12192001"/>
              <a:gd name="connsiteY1" fmla="*/ 0 h 1396448"/>
              <a:gd name="connsiteX2" fmla="*/ 12192001 w 12192001"/>
              <a:gd name="connsiteY2" fmla="*/ 1396448 h 1396448"/>
              <a:gd name="connsiteX3" fmla="*/ 0 w 12192001"/>
              <a:gd name="connsiteY3" fmla="*/ 1396448 h 1396448"/>
              <a:gd name="connsiteX0" fmla="*/ 0 w 12192001"/>
              <a:gd name="connsiteY0" fmla="*/ 1396448 h 1396448"/>
              <a:gd name="connsiteX1" fmla="*/ 0 w 12192001"/>
              <a:gd name="connsiteY1" fmla="*/ 0 h 1396448"/>
              <a:gd name="connsiteX2" fmla="*/ 11275945 w 12192001"/>
              <a:gd name="connsiteY2" fmla="*/ 1287118 h 1396448"/>
              <a:gd name="connsiteX3" fmla="*/ 12192001 w 12192001"/>
              <a:gd name="connsiteY3" fmla="*/ 1396448 h 1396448"/>
              <a:gd name="connsiteX4" fmla="*/ 0 w 12192001"/>
              <a:gd name="connsiteY4" fmla="*/ 1396448 h 1396448"/>
              <a:gd name="connsiteX0" fmla="*/ 0 w 12195315"/>
              <a:gd name="connsiteY0" fmla="*/ 1396448 h 1396448"/>
              <a:gd name="connsiteX1" fmla="*/ 0 w 12195315"/>
              <a:gd name="connsiteY1" fmla="*/ 0 h 1396448"/>
              <a:gd name="connsiteX2" fmla="*/ 12195315 w 12195315"/>
              <a:gd name="connsiteY2" fmla="*/ 1018761 h 1396448"/>
              <a:gd name="connsiteX3" fmla="*/ 12192001 w 12195315"/>
              <a:gd name="connsiteY3" fmla="*/ 1396448 h 1396448"/>
              <a:gd name="connsiteX4" fmla="*/ 0 w 12195315"/>
              <a:gd name="connsiteY4" fmla="*/ 1396448 h 139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15" h="1396448">
                <a:moveTo>
                  <a:pt x="0" y="1396448"/>
                </a:moveTo>
                <a:lnTo>
                  <a:pt x="0" y="0"/>
                </a:lnTo>
                <a:lnTo>
                  <a:pt x="12195315" y="1018761"/>
                </a:lnTo>
                <a:cubicBezTo>
                  <a:pt x="12194210" y="1144657"/>
                  <a:pt x="12193106" y="1270552"/>
                  <a:pt x="12192001" y="1396448"/>
                </a:cubicBezTo>
                <a:lnTo>
                  <a:pt x="0" y="1396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4DE05C09-3BA1-430A-BAB1-8CD977198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943" y="6039459"/>
            <a:ext cx="1510926" cy="5686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9F37D2-F74A-4F41-B440-2F220F875DEF}"/>
              </a:ext>
            </a:extLst>
          </p:cNvPr>
          <p:cNvSpPr/>
          <p:nvPr/>
        </p:nvSpPr>
        <p:spPr>
          <a:xfrm>
            <a:off x="-12562" y="5913782"/>
            <a:ext cx="1771459" cy="819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BEF6FE9F-7239-4184-AA8F-1B797474F2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41" y="6039459"/>
            <a:ext cx="1278968" cy="568625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low confidence">
            <a:extLst>
              <a:ext uri="{FF2B5EF4-FFF2-40B4-BE49-F238E27FC236}">
                <a16:creationId xmlns:a16="http://schemas.microsoft.com/office/drawing/2014/main" id="{54D35BE9-5846-4A05-88A9-0C00A91649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056" y="6039459"/>
            <a:ext cx="70842" cy="5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E74B22-266F-4391-B297-EBD42783C3CD}"/>
              </a:ext>
            </a:extLst>
          </p:cNvPr>
          <p:cNvSpPr txBox="1"/>
          <p:nvPr/>
        </p:nvSpPr>
        <p:spPr>
          <a:xfrm>
            <a:off x="552450" y="353057"/>
            <a:ext cx="11232008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949D"/>
                </a:solidFill>
                <a:effectLst/>
                <a:uLnTx/>
                <a:uFillTx/>
                <a:latin typeface="Gotham Light" pitchFamily="50" charset="0"/>
                <a:cs typeface="Gotham Light" pitchFamily="50" charset="0"/>
              </a:rPr>
              <a:t>Ambassadors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F277A-8E2F-4AD4-9CB2-BAB1B6C210BC}"/>
              </a:ext>
            </a:extLst>
          </p:cNvPr>
          <p:cNvSpPr txBox="1"/>
          <p:nvPr/>
        </p:nvSpPr>
        <p:spPr>
          <a:xfrm>
            <a:off x="661572" y="1226978"/>
            <a:ext cx="662906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 – Housing Quality </a:t>
            </a: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Name -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Professor Paddy Gray</a:t>
            </a: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J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ob Title -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Professor Emeritus of Housing, Ulster University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 </a:t>
            </a:r>
          </a:p>
          <a:p>
            <a:endParaRPr lang="en-GB" dirty="0">
              <a:solidFill>
                <a:srgbClr val="000000"/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dirty="0">
              <a:solidFill>
                <a:srgbClr val="000000"/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 – Fuel Poverty </a:t>
            </a:r>
          </a:p>
          <a:p>
            <a:pPr algn="l" fontAlgn="ctr"/>
            <a:r>
              <a:rPr lang="en-GB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cs typeface="Gotham Light" pitchFamily="50" charset="0"/>
              </a:rPr>
              <a:t>Name - Matthew Copeland</a:t>
            </a:r>
          </a:p>
          <a:p>
            <a:pPr algn="l" fontAlgn="auto"/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cs typeface="Gotham Light" pitchFamily="50" charset="0"/>
              </a:rPr>
              <a:t> 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Job Title - </a:t>
            </a:r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cs typeface="Gotham Light" pitchFamily="50" charset="0"/>
              </a:rPr>
              <a:t>Policy Manager at NEA</a:t>
            </a: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 – NetZero/Decarbonisation </a:t>
            </a: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Name -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Gerald Charles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Job Title - Contract Manager (Mechanical) at Merthyr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Valleys Homes, Retrofit Coordinator</a:t>
            </a: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Times New Roman" panose="02020603050405020304" pitchFamily="18" charset="0"/>
              <a:cs typeface="Gotham Light" pitchFamily="50" charset="0"/>
            </a:endParaRPr>
          </a:p>
          <a:p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Gotham Light" pitchFamily="50" charset="0"/>
              <a:ea typeface="Times New Roman" panose="02020603050405020304" pitchFamily="18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019EB-71BF-4DC2-B105-4AD0BFE1D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489" y="1097875"/>
            <a:ext cx="1505448" cy="1484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0DDB5-86E2-4052-AE94-AC073A45E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489" y="2772544"/>
            <a:ext cx="14573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10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E74B22-266F-4391-B297-EBD42783C3CD}"/>
              </a:ext>
            </a:extLst>
          </p:cNvPr>
          <p:cNvSpPr txBox="1"/>
          <p:nvPr/>
        </p:nvSpPr>
        <p:spPr>
          <a:xfrm>
            <a:off x="552450" y="353057"/>
            <a:ext cx="11232008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949D"/>
                </a:solidFill>
                <a:effectLst/>
                <a:uLnTx/>
                <a:uFillTx/>
                <a:latin typeface="Gotham Light" pitchFamily="50" charset="0"/>
                <a:cs typeface="Gotham Light" pitchFamily="50" charset="0"/>
              </a:rPr>
              <a:t>Ambassadors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F277A-8E2F-4AD4-9CB2-BAB1B6C210BC}"/>
              </a:ext>
            </a:extLst>
          </p:cNvPr>
          <p:cNvSpPr txBox="1"/>
          <p:nvPr/>
        </p:nvSpPr>
        <p:spPr>
          <a:xfrm>
            <a:off x="661573" y="1226978"/>
            <a:ext cx="653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 – Fire &amp; CO</a:t>
            </a: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Name –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Rick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Hylton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Job Title –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Chair, Home Safety Committee, NFCC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 – Taskforce overall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, Behavioural insights </a:t>
            </a: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Name –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Mark Gittos</a:t>
            </a: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J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ob Title -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Owner at JMG Associates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 </a:t>
            </a:r>
          </a:p>
          <a:p>
            <a:endParaRPr lang="en-GB" dirty="0">
              <a:solidFill>
                <a:srgbClr val="000000"/>
              </a:solidFill>
              <a:effectLst/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r>
              <a:rPr lang="en-GB" b="1" dirty="0">
                <a:solidFill>
                  <a:srgbClr val="000000"/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 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Times New Roman" panose="02020603050405020304" pitchFamily="18" charset="0"/>
              <a:cs typeface="Gotham Light" pitchFamily="50" charset="0"/>
            </a:endParaRPr>
          </a:p>
          <a:p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Gotham Light" pitchFamily="50" charset="0"/>
              <a:ea typeface="Times New Roman" panose="02020603050405020304" pitchFamily="18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656AC-890D-4882-9A54-F05DAD09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935" y="1097876"/>
            <a:ext cx="1479355" cy="13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89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3A60B6-7165-4AE1-9201-77931D488721}"/>
              </a:ext>
            </a:extLst>
          </p:cNvPr>
          <p:cNvSpPr txBox="1"/>
          <p:nvPr/>
        </p:nvSpPr>
        <p:spPr>
          <a:xfrm>
            <a:off x="347287" y="322931"/>
            <a:ext cx="11399898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Bold"/>
                <a:ea typeface="+mn-ea"/>
                <a:cs typeface="Gotham Light" pitchFamily="50" charset="0"/>
              </a:rPr>
              <a:t>LD2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Bold"/>
                <a:ea typeface="+mn-ea"/>
                <a:cs typeface="Gotham Light" pitchFamily="50" charset="0"/>
              </a:rPr>
              <a:t>Harmonisation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Bold"/>
                <a:ea typeface="+mn-ea"/>
                <a:cs typeface="Gotham Light" pitchFamily="50" charset="0"/>
              </a:rPr>
              <a:t> 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19DB4AA-39BB-44F1-BF80-4234814120C2}"/>
              </a:ext>
            </a:extLst>
          </p:cNvPr>
          <p:cNvSpPr/>
          <p:nvPr/>
        </p:nvSpPr>
        <p:spPr>
          <a:xfrm>
            <a:off x="0" y="5592534"/>
            <a:ext cx="12207876" cy="1265464"/>
          </a:xfrm>
          <a:custGeom>
            <a:avLst/>
            <a:gdLst>
              <a:gd name="connsiteX0" fmla="*/ 0 w 12207876"/>
              <a:gd name="connsiteY0" fmla="*/ 0 h 4588340"/>
              <a:gd name="connsiteX1" fmla="*/ 12207876 w 12207876"/>
              <a:gd name="connsiteY1" fmla="*/ 1018761 h 4588340"/>
              <a:gd name="connsiteX2" fmla="*/ 12206256 w 12207876"/>
              <a:gd name="connsiteY2" fmla="*/ 1203193 h 4588340"/>
              <a:gd name="connsiteX3" fmla="*/ 12207876 w 12207876"/>
              <a:gd name="connsiteY3" fmla="*/ 1203193 h 4588340"/>
              <a:gd name="connsiteX4" fmla="*/ 12207876 w 12207876"/>
              <a:gd name="connsiteY4" fmla="*/ 4588340 h 4588340"/>
              <a:gd name="connsiteX5" fmla="*/ 0 w 12207876"/>
              <a:gd name="connsiteY5" fmla="*/ 4588340 h 4588340"/>
              <a:gd name="connsiteX6" fmla="*/ 0 w 12207876"/>
              <a:gd name="connsiteY6" fmla="*/ 1396448 h 4588340"/>
              <a:gd name="connsiteX7" fmla="*/ 0 w 12207876"/>
              <a:gd name="connsiteY7" fmla="*/ 1203193 h 458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7876" h="4588340">
                <a:moveTo>
                  <a:pt x="0" y="0"/>
                </a:moveTo>
                <a:lnTo>
                  <a:pt x="12207876" y="1018761"/>
                </a:lnTo>
                <a:lnTo>
                  <a:pt x="12206256" y="1203193"/>
                </a:lnTo>
                <a:lnTo>
                  <a:pt x="12207876" y="1203193"/>
                </a:lnTo>
                <a:lnTo>
                  <a:pt x="12207876" y="4588340"/>
                </a:lnTo>
                <a:lnTo>
                  <a:pt x="0" y="4588340"/>
                </a:lnTo>
                <a:lnTo>
                  <a:pt x="0" y="1396448"/>
                </a:lnTo>
                <a:lnTo>
                  <a:pt x="0" y="1203193"/>
                </a:lnTo>
                <a:close/>
              </a:path>
            </a:pathLst>
          </a:custGeom>
          <a:solidFill>
            <a:srgbClr val="1D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D560AF-C5F9-4CA5-A3F7-0B32EA389878}"/>
              </a:ext>
            </a:extLst>
          </p:cNvPr>
          <p:cNvSpPr/>
          <p:nvPr/>
        </p:nvSpPr>
        <p:spPr>
          <a:xfrm>
            <a:off x="-1928136" y="5592536"/>
            <a:ext cx="14136012" cy="1265464"/>
          </a:xfrm>
          <a:custGeom>
            <a:avLst/>
            <a:gdLst>
              <a:gd name="connsiteX0" fmla="*/ 12207876 w 12207876"/>
              <a:gd name="connsiteY0" fmla="*/ 0 h 4680085"/>
              <a:gd name="connsiteX1" fmla="*/ 12207876 w 12207876"/>
              <a:gd name="connsiteY1" fmla="*/ 3946800 h 4680085"/>
              <a:gd name="connsiteX2" fmla="*/ 12204562 w 12207876"/>
              <a:gd name="connsiteY2" fmla="*/ 3946800 h 4680085"/>
              <a:gd name="connsiteX3" fmla="*/ 12204562 w 12207876"/>
              <a:gd name="connsiteY3" fmla="*/ 4680085 h 4680085"/>
              <a:gd name="connsiteX4" fmla="*/ 12562 w 12207876"/>
              <a:gd name="connsiteY4" fmla="*/ 4680085 h 4680085"/>
              <a:gd name="connsiteX5" fmla="*/ 12562 w 12207876"/>
              <a:gd name="connsiteY5" fmla="*/ 3946800 h 4680085"/>
              <a:gd name="connsiteX6" fmla="*/ 0 w 12207876"/>
              <a:gd name="connsiteY6" fmla="*/ 3946800 h 468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876" h="4680085">
                <a:moveTo>
                  <a:pt x="12207876" y="0"/>
                </a:moveTo>
                <a:lnTo>
                  <a:pt x="12207876" y="3946800"/>
                </a:lnTo>
                <a:lnTo>
                  <a:pt x="12204562" y="3946800"/>
                </a:lnTo>
                <a:lnTo>
                  <a:pt x="12204562" y="4680085"/>
                </a:lnTo>
                <a:lnTo>
                  <a:pt x="12562" y="4680085"/>
                </a:lnTo>
                <a:lnTo>
                  <a:pt x="12562" y="3946800"/>
                </a:lnTo>
                <a:lnTo>
                  <a:pt x="0" y="3946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778556-1C82-4C4D-BB9E-9CE4FF923082}"/>
              </a:ext>
            </a:extLst>
          </p:cNvPr>
          <p:cNvSpPr txBox="1"/>
          <p:nvPr/>
        </p:nvSpPr>
        <p:spPr>
          <a:xfrm>
            <a:off x="480479" y="1029111"/>
            <a:ext cx="111335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Gotham Light"/>
              <a:ea typeface="+mn-ea"/>
              <a:cs typeface="Gotham Book" pitchFamily="50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914035C-DCA0-49C0-A3D7-AF73F837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0509" y="5962781"/>
            <a:ext cx="1526676" cy="573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3C2F85-A269-4828-9D6F-A80B138C58BB}"/>
              </a:ext>
            </a:extLst>
          </p:cNvPr>
          <p:cNvSpPr txBox="1"/>
          <p:nvPr/>
        </p:nvSpPr>
        <p:spPr>
          <a:xfrm>
            <a:off x="480479" y="1182231"/>
            <a:ext cx="7068182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" pitchFamily="50" charset="0"/>
                <a:ea typeface="Microsoft JhengHei" panose="020B0604030504040204" pitchFamily="34" charset="-120"/>
                <a:cs typeface="Gotham Medium" pitchFamily="50" charset="0"/>
              </a:rPr>
              <a:t>Economic Assessment of Fire Safety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Light" pitchFamily="50" charset="0"/>
                <a:ea typeface="Microsoft JhengHei" panose="020B0604030504040204" pitchFamily="34" charset="-120"/>
                <a:cs typeface="Gotham Light" pitchFamily="50" charset="0"/>
              </a:rPr>
              <a:t>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CEBR research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National Press launch – Key statistics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Human impact campaign – Stories from the community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Resident Engagement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Deprivation and Fire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Fire and ethnicity 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#human impact – a political movement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Lobby – Homeowners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Home Office, Fire Safety &amp; Rescue APPG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0AC0D-D3F8-4392-B71B-38C286D5C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1" y="628649"/>
            <a:ext cx="3269892" cy="4685217"/>
          </a:xfrm>
          <a:prstGeom prst="rect">
            <a:avLst/>
          </a:prstGeom>
          <a:ln w="3175">
            <a:solidFill>
              <a:srgbClr val="686868"/>
            </a:solidFill>
          </a:ln>
        </p:spPr>
      </p:pic>
    </p:spTree>
    <p:extLst>
      <p:ext uri="{BB962C8B-B14F-4D97-AF65-F5344CB8AC3E}">
        <p14:creationId xmlns:p14="http://schemas.microsoft.com/office/powerpoint/2010/main" val="342963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3A60B6-7165-4AE1-9201-77931D488721}"/>
              </a:ext>
            </a:extLst>
          </p:cNvPr>
          <p:cNvSpPr txBox="1"/>
          <p:nvPr/>
        </p:nvSpPr>
        <p:spPr>
          <a:xfrm>
            <a:off x="347287" y="322931"/>
            <a:ext cx="11399898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Bold"/>
                <a:ea typeface="+mn-ea"/>
                <a:cs typeface="Gotham Light" pitchFamily="50" charset="0"/>
              </a:rPr>
              <a:t>LD2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Bold"/>
                <a:ea typeface="+mn-ea"/>
                <a:cs typeface="Gotham Light" pitchFamily="50" charset="0"/>
              </a:rPr>
              <a:t>Harmonisation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Bold"/>
                <a:ea typeface="+mn-ea"/>
                <a:cs typeface="Gotham Light" pitchFamily="50" charset="0"/>
              </a:rPr>
              <a:t> 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19DB4AA-39BB-44F1-BF80-4234814120C2}"/>
              </a:ext>
            </a:extLst>
          </p:cNvPr>
          <p:cNvSpPr/>
          <p:nvPr/>
        </p:nvSpPr>
        <p:spPr>
          <a:xfrm>
            <a:off x="0" y="5592534"/>
            <a:ext cx="12207876" cy="1265464"/>
          </a:xfrm>
          <a:custGeom>
            <a:avLst/>
            <a:gdLst>
              <a:gd name="connsiteX0" fmla="*/ 0 w 12207876"/>
              <a:gd name="connsiteY0" fmla="*/ 0 h 4588340"/>
              <a:gd name="connsiteX1" fmla="*/ 12207876 w 12207876"/>
              <a:gd name="connsiteY1" fmla="*/ 1018761 h 4588340"/>
              <a:gd name="connsiteX2" fmla="*/ 12206256 w 12207876"/>
              <a:gd name="connsiteY2" fmla="*/ 1203193 h 4588340"/>
              <a:gd name="connsiteX3" fmla="*/ 12207876 w 12207876"/>
              <a:gd name="connsiteY3" fmla="*/ 1203193 h 4588340"/>
              <a:gd name="connsiteX4" fmla="*/ 12207876 w 12207876"/>
              <a:gd name="connsiteY4" fmla="*/ 4588340 h 4588340"/>
              <a:gd name="connsiteX5" fmla="*/ 0 w 12207876"/>
              <a:gd name="connsiteY5" fmla="*/ 4588340 h 4588340"/>
              <a:gd name="connsiteX6" fmla="*/ 0 w 12207876"/>
              <a:gd name="connsiteY6" fmla="*/ 1396448 h 4588340"/>
              <a:gd name="connsiteX7" fmla="*/ 0 w 12207876"/>
              <a:gd name="connsiteY7" fmla="*/ 1203193 h 458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7876" h="4588340">
                <a:moveTo>
                  <a:pt x="0" y="0"/>
                </a:moveTo>
                <a:lnTo>
                  <a:pt x="12207876" y="1018761"/>
                </a:lnTo>
                <a:lnTo>
                  <a:pt x="12206256" y="1203193"/>
                </a:lnTo>
                <a:lnTo>
                  <a:pt x="12207876" y="1203193"/>
                </a:lnTo>
                <a:lnTo>
                  <a:pt x="12207876" y="4588340"/>
                </a:lnTo>
                <a:lnTo>
                  <a:pt x="0" y="4588340"/>
                </a:lnTo>
                <a:lnTo>
                  <a:pt x="0" y="1396448"/>
                </a:lnTo>
                <a:lnTo>
                  <a:pt x="0" y="1203193"/>
                </a:lnTo>
                <a:close/>
              </a:path>
            </a:pathLst>
          </a:custGeom>
          <a:solidFill>
            <a:srgbClr val="1D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D560AF-C5F9-4CA5-A3F7-0B32EA389878}"/>
              </a:ext>
            </a:extLst>
          </p:cNvPr>
          <p:cNvSpPr/>
          <p:nvPr/>
        </p:nvSpPr>
        <p:spPr>
          <a:xfrm>
            <a:off x="-1928136" y="5592536"/>
            <a:ext cx="14136012" cy="1265464"/>
          </a:xfrm>
          <a:custGeom>
            <a:avLst/>
            <a:gdLst>
              <a:gd name="connsiteX0" fmla="*/ 12207876 w 12207876"/>
              <a:gd name="connsiteY0" fmla="*/ 0 h 4680085"/>
              <a:gd name="connsiteX1" fmla="*/ 12207876 w 12207876"/>
              <a:gd name="connsiteY1" fmla="*/ 3946800 h 4680085"/>
              <a:gd name="connsiteX2" fmla="*/ 12204562 w 12207876"/>
              <a:gd name="connsiteY2" fmla="*/ 3946800 h 4680085"/>
              <a:gd name="connsiteX3" fmla="*/ 12204562 w 12207876"/>
              <a:gd name="connsiteY3" fmla="*/ 4680085 h 4680085"/>
              <a:gd name="connsiteX4" fmla="*/ 12562 w 12207876"/>
              <a:gd name="connsiteY4" fmla="*/ 4680085 h 4680085"/>
              <a:gd name="connsiteX5" fmla="*/ 12562 w 12207876"/>
              <a:gd name="connsiteY5" fmla="*/ 3946800 h 4680085"/>
              <a:gd name="connsiteX6" fmla="*/ 0 w 12207876"/>
              <a:gd name="connsiteY6" fmla="*/ 3946800 h 468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876" h="4680085">
                <a:moveTo>
                  <a:pt x="12207876" y="0"/>
                </a:moveTo>
                <a:lnTo>
                  <a:pt x="12207876" y="3946800"/>
                </a:lnTo>
                <a:lnTo>
                  <a:pt x="12204562" y="3946800"/>
                </a:lnTo>
                <a:lnTo>
                  <a:pt x="12204562" y="4680085"/>
                </a:lnTo>
                <a:lnTo>
                  <a:pt x="12562" y="4680085"/>
                </a:lnTo>
                <a:lnTo>
                  <a:pt x="12562" y="3946800"/>
                </a:lnTo>
                <a:lnTo>
                  <a:pt x="0" y="3946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778556-1C82-4C4D-BB9E-9CE4FF923082}"/>
              </a:ext>
            </a:extLst>
          </p:cNvPr>
          <p:cNvSpPr txBox="1"/>
          <p:nvPr/>
        </p:nvSpPr>
        <p:spPr>
          <a:xfrm>
            <a:off x="480479" y="1029111"/>
            <a:ext cx="111335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Gotham Light"/>
              <a:ea typeface="+mn-ea"/>
              <a:cs typeface="Gotham Book" pitchFamily="50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914035C-DCA0-49C0-A3D7-AF73F837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0509" y="5962781"/>
            <a:ext cx="1526676" cy="573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3C2F85-A269-4828-9D6F-A80B138C58BB}"/>
              </a:ext>
            </a:extLst>
          </p:cNvPr>
          <p:cNvSpPr txBox="1"/>
          <p:nvPr/>
        </p:nvSpPr>
        <p:spPr>
          <a:xfrm>
            <a:off x="480479" y="1182231"/>
            <a:ext cx="8431292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" pitchFamily="50" charset="0"/>
                <a:ea typeface="Microsoft JhengHei" panose="020B0604030504040204" pitchFamily="34" charset="-120"/>
                <a:cs typeface="Gotham Medium" pitchFamily="50" charset="0"/>
              </a:rPr>
              <a:t>Resident Engagement areas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Press and community launch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Deprivation and Fire, Fire and ethnicity – wards broken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Birmingham City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Sandwell Council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Manchester City Council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London Borough of Barking &amp; Dagenham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London Borough of Hackney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Knowsley Metropolitan Borough Council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Liverpool City Council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Blackpool Council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Burnley Borough Council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Blackburn with Darwen Borough Council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3A60B6-7165-4AE1-9201-77931D488721}"/>
              </a:ext>
            </a:extLst>
          </p:cNvPr>
          <p:cNvSpPr txBox="1"/>
          <p:nvPr/>
        </p:nvSpPr>
        <p:spPr>
          <a:xfrm>
            <a:off x="347287" y="322931"/>
            <a:ext cx="11399898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A4B4C"/>
                </a:solidFill>
                <a:latin typeface="Gotham Bold"/>
                <a:cs typeface="Gotham Light" pitchFamily="50" charset="0"/>
              </a:rPr>
              <a:t>LD2 </a:t>
            </a:r>
            <a:r>
              <a:rPr lang="en-US" sz="3200" dirty="0" err="1">
                <a:solidFill>
                  <a:srgbClr val="4A4B4C"/>
                </a:solidFill>
                <a:latin typeface="Gotham Bold"/>
                <a:cs typeface="Gotham Light" pitchFamily="50" charset="0"/>
              </a:rPr>
              <a:t>Harmonisation</a:t>
            </a:r>
            <a:r>
              <a:rPr lang="en-US" sz="3200" dirty="0">
                <a:solidFill>
                  <a:srgbClr val="4A4B4C"/>
                </a:solidFill>
                <a:latin typeface="Gotham Bold"/>
                <a:cs typeface="Gotham Light" pitchFamily="50" charset="0"/>
              </a:rPr>
              <a:t> 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19DB4AA-39BB-44F1-BF80-4234814120C2}"/>
              </a:ext>
            </a:extLst>
          </p:cNvPr>
          <p:cNvSpPr/>
          <p:nvPr/>
        </p:nvSpPr>
        <p:spPr>
          <a:xfrm>
            <a:off x="0" y="5592534"/>
            <a:ext cx="12207876" cy="1265464"/>
          </a:xfrm>
          <a:custGeom>
            <a:avLst/>
            <a:gdLst>
              <a:gd name="connsiteX0" fmla="*/ 0 w 12207876"/>
              <a:gd name="connsiteY0" fmla="*/ 0 h 4588340"/>
              <a:gd name="connsiteX1" fmla="*/ 12207876 w 12207876"/>
              <a:gd name="connsiteY1" fmla="*/ 1018761 h 4588340"/>
              <a:gd name="connsiteX2" fmla="*/ 12206256 w 12207876"/>
              <a:gd name="connsiteY2" fmla="*/ 1203193 h 4588340"/>
              <a:gd name="connsiteX3" fmla="*/ 12207876 w 12207876"/>
              <a:gd name="connsiteY3" fmla="*/ 1203193 h 4588340"/>
              <a:gd name="connsiteX4" fmla="*/ 12207876 w 12207876"/>
              <a:gd name="connsiteY4" fmla="*/ 4588340 h 4588340"/>
              <a:gd name="connsiteX5" fmla="*/ 0 w 12207876"/>
              <a:gd name="connsiteY5" fmla="*/ 4588340 h 4588340"/>
              <a:gd name="connsiteX6" fmla="*/ 0 w 12207876"/>
              <a:gd name="connsiteY6" fmla="*/ 1396448 h 4588340"/>
              <a:gd name="connsiteX7" fmla="*/ 0 w 12207876"/>
              <a:gd name="connsiteY7" fmla="*/ 1203193 h 458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7876" h="4588340">
                <a:moveTo>
                  <a:pt x="0" y="0"/>
                </a:moveTo>
                <a:lnTo>
                  <a:pt x="12207876" y="1018761"/>
                </a:lnTo>
                <a:lnTo>
                  <a:pt x="12206256" y="1203193"/>
                </a:lnTo>
                <a:lnTo>
                  <a:pt x="12207876" y="1203193"/>
                </a:lnTo>
                <a:lnTo>
                  <a:pt x="12207876" y="4588340"/>
                </a:lnTo>
                <a:lnTo>
                  <a:pt x="0" y="4588340"/>
                </a:lnTo>
                <a:lnTo>
                  <a:pt x="0" y="1396448"/>
                </a:lnTo>
                <a:lnTo>
                  <a:pt x="0" y="1203193"/>
                </a:lnTo>
                <a:close/>
              </a:path>
            </a:pathLst>
          </a:custGeom>
          <a:solidFill>
            <a:srgbClr val="1D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D560AF-C5F9-4CA5-A3F7-0B32EA389878}"/>
              </a:ext>
            </a:extLst>
          </p:cNvPr>
          <p:cNvSpPr/>
          <p:nvPr/>
        </p:nvSpPr>
        <p:spPr>
          <a:xfrm>
            <a:off x="-1928136" y="5592536"/>
            <a:ext cx="14136012" cy="1265464"/>
          </a:xfrm>
          <a:custGeom>
            <a:avLst/>
            <a:gdLst>
              <a:gd name="connsiteX0" fmla="*/ 12207876 w 12207876"/>
              <a:gd name="connsiteY0" fmla="*/ 0 h 4680085"/>
              <a:gd name="connsiteX1" fmla="*/ 12207876 w 12207876"/>
              <a:gd name="connsiteY1" fmla="*/ 3946800 h 4680085"/>
              <a:gd name="connsiteX2" fmla="*/ 12204562 w 12207876"/>
              <a:gd name="connsiteY2" fmla="*/ 3946800 h 4680085"/>
              <a:gd name="connsiteX3" fmla="*/ 12204562 w 12207876"/>
              <a:gd name="connsiteY3" fmla="*/ 4680085 h 4680085"/>
              <a:gd name="connsiteX4" fmla="*/ 12562 w 12207876"/>
              <a:gd name="connsiteY4" fmla="*/ 4680085 h 4680085"/>
              <a:gd name="connsiteX5" fmla="*/ 12562 w 12207876"/>
              <a:gd name="connsiteY5" fmla="*/ 3946800 h 4680085"/>
              <a:gd name="connsiteX6" fmla="*/ 0 w 12207876"/>
              <a:gd name="connsiteY6" fmla="*/ 3946800 h 468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876" h="4680085">
                <a:moveTo>
                  <a:pt x="12207876" y="0"/>
                </a:moveTo>
                <a:lnTo>
                  <a:pt x="12207876" y="3946800"/>
                </a:lnTo>
                <a:lnTo>
                  <a:pt x="12204562" y="3946800"/>
                </a:lnTo>
                <a:lnTo>
                  <a:pt x="12204562" y="4680085"/>
                </a:lnTo>
                <a:lnTo>
                  <a:pt x="12562" y="4680085"/>
                </a:lnTo>
                <a:lnTo>
                  <a:pt x="12562" y="3946800"/>
                </a:lnTo>
                <a:lnTo>
                  <a:pt x="0" y="3946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778556-1C82-4C4D-BB9E-9CE4FF923082}"/>
              </a:ext>
            </a:extLst>
          </p:cNvPr>
          <p:cNvSpPr txBox="1"/>
          <p:nvPr/>
        </p:nvSpPr>
        <p:spPr>
          <a:xfrm>
            <a:off x="480479" y="1029111"/>
            <a:ext cx="111335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endParaRPr lang="en-GB" sz="2000" dirty="0">
              <a:solidFill>
                <a:srgbClr val="C00000"/>
              </a:solidFill>
              <a:latin typeface="Gotham Medium" pitchFamily="50" charset="0"/>
              <a:cs typeface="Gotham Medium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Gotham Light"/>
              <a:cs typeface="Gotham Book" pitchFamily="50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914035C-DCA0-49C0-A3D7-AF73F837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0509" y="5962781"/>
            <a:ext cx="1526676" cy="573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3C2F85-A269-4828-9D6F-A80B138C58BB}"/>
              </a:ext>
            </a:extLst>
          </p:cNvPr>
          <p:cNvSpPr txBox="1"/>
          <p:nvPr/>
        </p:nvSpPr>
        <p:spPr>
          <a:xfrm>
            <a:off x="480479" y="1182231"/>
            <a:ext cx="843129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Gotham Medium" pitchFamily="50" charset="0"/>
                <a:ea typeface="Microsoft JhengHei" panose="020B0604030504040204" pitchFamily="34" charset="-120"/>
                <a:cs typeface="Gotham Medium" pitchFamily="50" charset="0"/>
              </a:rPr>
              <a:t>Resident Engagement approach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LA leader and teams – GIS, Engagement, outreach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HA’s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F&amp;RA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Public Health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Faith Forums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Gotham Light" pitchFamily="50" charset="0"/>
              <a:cs typeface="Gotham Ligh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Community charities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Community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Places of worship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Schools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tham Light" pitchFamily="50" charset="0"/>
                <a:cs typeface="Gotham Light" pitchFamily="50" charset="0"/>
              </a:rPr>
              <a:t>Local trauma charity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0" dirty="0">
              <a:latin typeface="Gotham Light" pitchFamily="50" charset="0"/>
              <a:cs typeface="Gotham Light" pitchFamily="50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0" dirty="0">
              <a:latin typeface="Gotham Light" pitchFamily="50" charset="0"/>
              <a:cs typeface="Gotham Light" pitchFamily="50" charset="0"/>
            </a:endParaRPr>
          </a:p>
          <a:p>
            <a:pPr lvl="1"/>
            <a:endParaRPr lang="en-GB" sz="2000" dirty="0">
              <a:latin typeface="Gotham Light" pitchFamily="50" charset="0"/>
              <a:cs typeface="Gotham Light" pitchFamily="50" charset="0"/>
            </a:endParaRPr>
          </a:p>
          <a:p>
            <a:pPr lvl="1"/>
            <a:endParaRPr lang="en-GB" sz="2000" dirty="0">
              <a:latin typeface="Gotham Light" pitchFamily="50" charset="0"/>
              <a:cs typeface="Gotham Light" pitchFamily="50" charset="0"/>
            </a:endParaRPr>
          </a:p>
          <a:p>
            <a:pPr lvl="1"/>
            <a:endParaRPr lang="en-GB" sz="2000" dirty="0">
              <a:latin typeface="Gotham Light" pitchFamily="50" charset="0"/>
              <a:cs typeface="Gotham Light" pitchFamily="50" charset="0"/>
            </a:endParaRPr>
          </a:p>
          <a:p>
            <a:endParaRPr lang="en-GB" sz="2000" dirty="0">
              <a:solidFill>
                <a:srgbClr val="C00000"/>
              </a:solidFill>
              <a:latin typeface="Gotham Medium" pitchFamily="50" charset="0"/>
              <a:cs typeface="Gotham Medium" pitchFamily="50" charset="0"/>
            </a:endParaRPr>
          </a:p>
          <a:p>
            <a:endParaRPr lang="en-GB" sz="2000" dirty="0">
              <a:solidFill>
                <a:srgbClr val="C00000"/>
              </a:solidFill>
              <a:latin typeface="Gotham Medium" pitchFamily="50" charset="0"/>
              <a:cs typeface="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F6E7C2-301A-B347-A6F2-4037F02C391D}"/>
              </a:ext>
            </a:extLst>
          </p:cNvPr>
          <p:cNvSpPr txBox="1"/>
          <p:nvPr/>
        </p:nvSpPr>
        <p:spPr>
          <a:xfrm>
            <a:off x="439675" y="1857199"/>
            <a:ext cx="1153324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What does Safety &amp; wellbeing mean to you?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394D7-B42D-48FD-A550-8C0F8B79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4" y="239836"/>
            <a:ext cx="1948944" cy="709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05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F6E7C2-301A-B347-A6F2-4037F02C391D}"/>
              </a:ext>
            </a:extLst>
          </p:cNvPr>
          <p:cNvSpPr txBox="1"/>
          <p:nvPr/>
        </p:nvSpPr>
        <p:spPr>
          <a:xfrm>
            <a:off x="582551" y="1123774"/>
            <a:ext cx="103902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394D7-B42D-48FD-A550-8C0F8B79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4" y="239836"/>
            <a:ext cx="1948944" cy="709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5F229A-BBB4-707B-DB18-D8775D9185BE}"/>
              </a:ext>
            </a:extLst>
          </p:cNvPr>
          <p:cNvSpPr txBox="1"/>
          <p:nvPr/>
        </p:nvSpPr>
        <p:spPr>
          <a:xfrm>
            <a:off x="538162" y="1425615"/>
            <a:ext cx="112156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UK wide platform – of all tenure 5yrs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Scotland tenants/residents – 1</a:t>
            </a:r>
            <a:r>
              <a:rPr lang="en-US" sz="4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st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to be part of it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Organically led by you </a:t>
            </a:r>
          </a:p>
        </p:txBody>
      </p:sp>
    </p:spTree>
    <p:extLst>
      <p:ext uri="{BB962C8B-B14F-4D97-AF65-F5344CB8AC3E}">
        <p14:creationId xmlns:p14="http://schemas.microsoft.com/office/powerpoint/2010/main" val="2083597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F6E7C2-301A-B347-A6F2-4037F02C391D}"/>
              </a:ext>
            </a:extLst>
          </p:cNvPr>
          <p:cNvSpPr txBox="1"/>
          <p:nvPr/>
        </p:nvSpPr>
        <p:spPr>
          <a:xfrm>
            <a:off x="582551" y="1123774"/>
            <a:ext cx="103902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394D7-B42D-48FD-A550-8C0F8B79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4" y="239836"/>
            <a:ext cx="1948944" cy="709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5F229A-BBB4-707B-DB18-D8775D9185BE}"/>
              </a:ext>
            </a:extLst>
          </p:cNvPr>
          <p:cNvSpPr txBox="1"/>
          <p:nvPr/>
        </p:nvSpPr>
        <p:spPr>
          <a:xfrm>
            <a:off x="538162" y="1425615"/>
            <a:ext cx="683193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Sector roundtables – 2</a:t>
            </a:r>
            <a:r>
              <a:rPr lang="en-US" sz="2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nd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&amp; 4</a:t>
            </a:r>
            <a:r>
              <a:rPr lang="en-US" sz="2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th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March 2022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Launch – 24</a:t>
            </a:r>
            <a:r>
              <a:rPr lang="en-US" sz="2800" baseline="30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th</a:t>
            </a:r>
            <a:r>
              <a:rPr lang="en-US" sz="28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March 2022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1</a:t>
            </a:r>
            <a:r>
              <a:rPr lang="en-US" sz="2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st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meeting – 26</a:t>
            </a:r>
            <a:r>
              <a:rPr lang="en-US" sz="2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th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May 2022  </a:t>
            </a:r>
            <a:endParaRPr lang="en-US" sz="2800" noProof="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2</a:t>
            </a:r>
            <a:r>
              <a:rPr lang="en-US" sz="2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nd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meeting – 21</a:t>
            </a:r>
            <a:r>
              <a:rPr lang="en-US" sz="2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st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 June 2022, 6pm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Join in -  elaine.scoular@tpasscotland.org.uk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B0456-51AF-6E0B-D54B-C8756BF8B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218" y="1779395"/>
            <a:ext cx="3165154" cy="181931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6C3D16-B7D6-DBA6-A678-D6F6CA6DE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100" y="3735233"/>
            <a:ext cx="3575037" cy="250364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88F630-A5BD-81C0-467A-64119968F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218" y="123281"/>
            <a:ext cx="3329707" cy="15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5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B394D7-B42D-48FD-A550-8C0F8B79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4" y="239836"/>
            <a:ext cx="1948944" cy="709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63A795-8F56-A94C-3DED-730CB373A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852" y="666750"/>
            <a:ext cx="5703724" cy="4760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376574-93B6-3E87-726A-098E423C163F}"/>
              </a:ext>
            </a:extLst>
          </p:cNvPr>
          <p:cNvSpPr txBox="1"/>
          <p:nvPr/>
        </p:nvSpPr>
        <p:spPr>
          <a:xfrm>
            <a:off x="538162" y="1425615"/>
            <a:ext cx="607218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otham Light" pitchFamily="50" charset="0"/>
                <a:cs typeface="Gotham Light" pitchFamily="50" charset="0"/>
              </a:rPr>
              <a:t>Why?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How can the correct language be used?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Meaningful delivery?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How can we deliver? If we don’t know what this means to you.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880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900D1DA-5BC6-43FE-A6EA-5B34F7C331B5}"/>
              </a:ext>
            </a:extLst>
          </p:cNvPr>
          <p:cNvSpPr/>
          <p:nvPr/>
        </p:nvSpPr>
        <p:spPr>
          <a:xfrm rot="5400000" flipH="1">
            <a:off x="-4741334" y="218571"/>
            <a:ext cx="21674667" cy="12192000"/>
          </a:xfrm>
          <a:prstGeom prst="parallelogram">
            <a:avLst>
              <a:gd name="adj" fmla="val 319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EDC10092-CCCB-47CD-ABCD-7DAB00261994}"/>
              </a:ext>
            </a:extLst>
          </p:cNvPr>
          <p:cNvSpPr/>
          <p:nvPr/>
        </p:nvSpPr>
        <p:spPr>
          <a:xfrm rot="5400000" flipH="1">
            <a:off x="-4741334" y="218571"/>
            <a:ext cx="21674667" cy="12192000"/>
          </a:xfrm>
          <a:prstGeom prst="parallelogram">
            <a:avLst>
              <a:gd name="adj" fmla="val 319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C841A20-F1E1-4162-8A20-A1327D19E251}"/>
              </a:ext>
            </a:extLst>
          </p:cNvPr>
          <p:cNvSpPr/>
          <p:nvPr/>
        </p:nvSpPr>
        <p:spPr>
          <a:xfrm rot="5400000" flipH="1">
            <a:off x="-4741334" y="218571"/>
            <a:ext cx="21674667" cy="12192000"/>
          </a:xfrm>
          <a:prstGeom prst="parallelogram">
            <a:avLst>
              <a:gd name="adj" fmla="val 319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33880EF7-1367-4B9D-8499-EE0CD6E08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35"/>
          <a:stretch/>
        </p:blipFill>
        <p:spPr>
          <a:xfrm>
            <a:off x="0" y="-1"/>
            <a:ext cx="12192000" cy="591378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08DD23-79F3-4301-8FB8-400CED95940A}"/>
              </a:ext>
            </a:extLst>
          </p:cNvPr>
          <p:cNvSpPr/>
          <p:nvPr/>
        </p:nvSpPr>
        <p:spPr>
          <a:xfrm>
            <a:off x="-12562" y="2177915"/>
            <a:ext cx="12207876" cy="4680085"/>
          </a:xfrm>
          <a:custGeom>
            <a:avLst/>
            <a:gdLst>
              <a:gd name="connsiteX0" fmla="*/ 12207876 w 12207876"/>
              <a:gd name="connsiteY0" fmla="*/ 0 h 4680085"/>
              <a:gd name="connsiteX1" fmla="*/ 12207876 w 12207876"/>
              <a:gd name="connsiteY1" fmla="*/ 3946800 h 4680085"/>
              <a:gd name="connsiteX2" fmla="*/ 12204562 w 12207876"/>
              <a:gd name="connsiteY2" fmla="*/ 3946800 h 4680085"/>
              <a:gd name="connsiteX3" fmla="*/ 12204562 w 12207876"/>
              <a:gd name="connsiteY3" fmla="*/ 4680085 h 4680085"/>
              <a:gd name="connsiteX4" fmla="*/ 12562 w 12207876"/>
              <a:gd name="connsiteY4" fmla="*/ 4680085 h 4680085"/>
              <a:gd name="connsiteX5" fmla="*/ 12562 w 12207876"/>
              <a:gd name="connsiteY5" fmla="*/ 3946800 h 4680085"/>
              <a:gd name="connsiteX6" fmla="*/ 0 w 12207876"/>
              <a:gd name="connsiteY6" fmla="*/ 3946800 h 468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876" h="4680085">
                <a:moveTo>
                  <a:pt x="12207876" y="0"/>
                </a:moveTo>
                <a:lnTo>
                  <a:pt x="12207876" y="3946800"/>
                </a:lnTo>
                <a:lnTo>
                  <a:pt x="12204562" y="3946800"/>
                </a:lnTo>
                <a:lnTo>
                  <a:pt x="12204562" y="4680085"/>
                </a:lnTo>
                <a:lnTo>
                  <a:pt x="12562" y="4680085"/>
                </a:lnTo>
                <a:lnTo>
                  <a:pt x="12562" y="3946800"/>
                </a:lnTo>
                <a:lnTo>
                  <a:pt x="0" y="3946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F4A481A2-638E-4454-AC1C-209DF5C882ED}"/>
              </a:ext>
            </a:extLst>
          </p:cNvPr>
          <p:cNvSpPr txBox="1">
            <a:spLocks/>
          </p:cNvSpPr>
          <p:nvPr/>
        </p:nvSpPr>
        <p:spPr>
          <a:xfrm>
            <a:off x="4295775" y="4765947"/>
            <a:ext cx="7673697" cy="389252"/>
          </a:xfrm>
          <a:prstGeom prst="rect">
            <a:avLst/>
          </a:prstGeom>
          <a:noFill/>
        </p:spPr>
        <p:txBody>
          <a:bodyPr lIns="0"/>
          <a:lstStyle>
            <a:lvl1pPr algn="ctr" defTabSz="1218987" rtl="0" eaLnBrk="1" latinLnBrk="0" hangingPunct="1">
              <a:spcBef>
                <a:spcPct val="0"/>
              </a:spcBef>
              <a:buNone/>
              <a:defRPr sz="4800" kern="1200" cap="none" baseline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121898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TPAS Scotland - conference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9B97BC71-D8BE-4480-8C36-0793508A3D23}"/>
              </a:ext>
            </a:extLst>
          </p:cNvPr>
          <p:cNvSpPr txBox="1">
            <a:spLocks/>
          </p:cNvSpPr>
          <p:nvPr/>
        </p:nvSpPr>
        <p:spPr>
          <a:xfrm>
            <a:off x="4724400" y="5400157"/>
            <a:ext cx="7245071" cy="513625"/>
          </a:xfrm>
          <a:prstGeom prst="rect">
            <a:avLst/>
          </a:prstGeom>
          <a:noFill/>
        </p:spPr>
        <p:txBody>
          <a:bodyPr lIns="0"/>
          <a:lstStyle>
            <a:lvl1pPr algn="ctr" defTabSz="1218987" rtl="0" eaLnBrk="1" latinLnBrk="0" hangingPunct="1">
              <a:spcBef>
                <a:spcPct val="0"/>
              </a:spcBef>
              <a:buNone/>
              <a:defRPr sz="4800" kern="1200" cap="none" baseline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121898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Light" pitchFamily="50" charset="0"/>
                <a:ea typeface="+mj-ea"/>
                <a:cs typeface="Gotham Light" pitchFamily="50" charset="0"/>
              </a:rPr>
              <a:t>Tony Boyle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5E300D3-119B-4633-8F52-63806D5B8968}"/>
              </a:ext>
            </a:extLst>
          </p:cNvPr>
          <p:cNvSpPr/>
          <p:nvPr/>
        </p:nvSpPr>
        <p:spPr>
          <a:xfrm>
            <a:off x="0" y="5461552"/>
            <a:ext cx="12207876" cy="1396448"/>
          </a:xfrm>
          <a:custGeom>
            <a:avLst/>
            <a:gdLst>
              <a:gd name="connsiteX0" fmla="*/ 0 w 12192001"/>
              <a:gd name="connsiteY0" fmla="*/ 1396448 h 1396448"/>
              <a:gd name="connsiteX1" fmla="*/ 0 w 12192001"/>
              <a:gd name="connsiteY1" fmla="*/ 0 h 1396448"/>
              <a:gd name="connsiteX2" fmla="*/ 12192001 w 12192001"/>
              <a:gd name="connsiteY2" fmla="*/ 1396448 h 1396448"/>
              <a:gd name="connsiteX3" fmla="*/ 0 w 12192001"/>
              <a:gd name="connsiteY3" fmla="*/ 1396448 h 1396448"/>
              <a:gd name="connsiteX0" fmla="*/ 0 w 12192001"/>
              <a:gd name="connsiteY0" fmla="*/ 1396448 h 1396448"/>
              <a:gd name="connsiteX1" fmla="*/ 0 w 12192001"/>
              <a:gd name="connsiteY1" fmla="*/ 0 h 1396448"/>
              <a:gd name="connsiteX2" fmla="*/ 11275945 w 12192001"/>
              <a:gd name="connsiteY2" fmla="*/ 1287118 h 1396448"/>
              <a:gd name="connsiteX3" fmla="*/ 12192001 w 12192001"/>
              <a:gd name="connsiteY3" fmla="*/ 1396448 h 1396448"/>
              <a:gd name="connsiteX4" fmla="*/ 0 w 12192001"/>
              <a:gd name="connsiteY4" fmla="*/ 1396448 h 1396448"/>
              <a:gd name="connsiteX0" fmla="*/ 0 w 12195315"/>
              <a:gd name="connsiteY0" fmla="*/ 1396448 h 1396448"/>
              <a:gd name="connsiteX1" fmla="*/ 0 w 12195315"/>
              <a:gd name="connsiteY1" fmla="*/ 0 h 1396448"/>
              <a:gd name="connsiteX2" fmla="*/ 12195315 w 12195315"/>
              <a:gd name="connsiteY2" fmla="*/ 1018761 h 1396448"/>
              <a:gd name="connsiteX3" fmla="*/ 12192001 w 12195315"/>
              <a:gd name="connsiteY3" fmla="*/ 1396448 h 1396448"/>
              <a:gd name="connsiteX4" fmla="*/ 0 w 12195315"/>
              <a:gd name="connsiteY4" fmla="*/ 1396448 h 139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15" h="1396448">
                <a:moveTo>
                  <a:pt x="0" y="1396448"/>
                </a:moveTo>
                <a:lnTo>
                  <a:pt x="0" y="0"/>
                </a:lnTo>
                <a:lnTo>
                  <a:pt x="12195315" y="1018761"/>
                </a:lnTo>
                <a:cubicBezTo>
                  <a:pt x="12194210" y="1144657"/>
                  <a:pt x="12193106" y="1270552"/>
                  <a:pt x="12192001" y="1396448"/>
                </a:cubicBezTo>
                <a:lnTo>
                  <a:pt x="0" y="1396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4DE05C09-3BA1-430A-BAB1-8CD977198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943" y="6039459"/>
            <a:ext cx="1510926" cy="5686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9F37D2-F74A-4F41-B440-2F220F875DEF}"/>
              </a:ext>
            </a:extLst>
          </p:cNvPr>
          <p:cNvSpPr/>
          <p:nvPr/>
        </p:nvSpPr>
        <p:spPr>
          <a:xfrm>
            <a:off x="-12562" y="5913782"/>
            <a:ext cx="1771459" cy="819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BEF6FE9F-7239-4184-AA8F-1B797474F2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41" y="6039459"/>
            <a:ext cx="1278968" cy="568625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low confidence">
            <a:extLst>
              <a:ext uri="{FF2B5EF4-FFF2-40B4-BE49-F238E27FC236}">
                <a16:creationId xmlns:a16="http://schemas.microsoft.com/office/drawing/2014/main" id="{54D35BE9-5846-4A05-88A9-0C00A91649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056" y="6039459"/>
            <a:ext cx="70842" cy="5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7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3A60B6-7165-4AE1-9201-77931D488721}"/>
              </a:ext>
            </a:extLst>
          </p:cNvPr>
          <p:cNvSpPr txBox="1"/>
          <p:nvPr/>
        </p:nvSpPr>
        <p:spPr>
          <a:xfrm>
            <a:off x="5139870" y="1846654"/>
            <a:ext cx="11399898" cy="107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Bold"/>
                <a:ea typeface="+mn-ea"/>
                <a:cs typeface="Gotham Light" pitchFamily="50" charset="0"/>
              </a:rPr>
              <a:t>Why?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19DB4AA-39BB-44F1-BF80-4234814120C2}"/>
              </a:ext>
            </a:extLst>
          </p:cNvPr>
          <p:cNvSpPr/>
          <p:nvPr/>
        </p:nvSpPr>
        <p:spPr>
          <a:xfrm>
            <a:off x="0" y="5592534"/>
            <a:ext cx="12207876" cy="1265464"/>
          </a:xfrm>
          <a:custGeom>
            <a:avLst/>
            <a:gdLst>
              <a:gd name="connsiteX0" fmla="*/ 0 w 12207876"/>
              <a:gd name="connsiteY0" fmla="*/ 0 h 4588340"/>
              <a:gd name="connsiteX1" fmla="*/ 12207876 w 12207876"/>
              <a:gd name="connsiteY1" fmla="*/ 1018761 h 4588340"/>
              <a:gd name="connsiteX2" fmla="*/ 12206256 w 12207876"/>
              <a:gd name="connsiteY2" fmla="*/ 1203193 h 4588340"/>
              <a:gd name="connsiteX3" fmla="*/ 12207876 w 12207876"/>
              <a:gd name="connsiteY3" fmla="*/ 1203193 h 4588340"/>
              <a:gd name="connsiteX4" fmla="*/ 12207876 w 12207876"/>
              <a:gd name="connsiteY4" fmla="*/ 4588340 h 4588340"/>
              <a:gd name="connsiteX5" fmla="*/ 0 w 12207876"/>
              <a:gd name="connsiteY5" fmla="*/ 4588340 h 4588340"/>
              <a:gd name="connsiteX6" fmla="*/ 0 w 12207876"/>
              <a:gd name="connsiteY6" fmla="*/ 1396448 h 4588340"/>
              <a:gd name="connsiteX7" fmla="*/ 0 w 12207876"/>
              <a:gd name="connsiteY7" fmla="*/ 1203193 h 458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7876" h="4588340">
                <a:moveTo>
                  <a:pt x="0" y="0"/>
                </a:moveTo>
                <a:lnTo>
                  <a:pt x="12207876" y="1018761"/>
                </a:lnTo>
                <a:lnTo>
                  <a:pt x="12206256" y="1203193"/>
                </a:lnTo>
                <a:lnTo>
                  <a:pt x="12207876" y="1203193"/>
                </a:lnTo>
                <a:lnTo>
                  <a:pt x="12207876" y="4588340"/>
                </a:lnTo>
                <a:lnTo>
                  <a:pt x="0" y="4588340"/>
                </a:lnTo>
                <a:lnTo>
                  <a:pt x="0" y="1396448"/>
                </a:lnTo>
                <a:lnTo>
                  <a:pt x="0" y="1203193"/>
                </a:lnTo>
                <a:close/>
              </a:path>
            </a:pathLst>
          </a:custGeom>
          <a:solidFill>
            <a:srgbClr val="1D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D560AF-C5F9-4CA5-A3F7-0B32EA389878}"/>
              </a:ext>
            </a:extLst>
          </p:cNvPr>
          <p:cNvSpPr/>
          <p:nvPr/>
        </p:nvSpPr>
        <p:spPr>
          <a:xfrm>
            <a:off x="-1928136" y="5592536"/>
            <a:ext cx="14136012" cy="1265464"/>
          </a:xfrm>
          <a:custGeom>
            <a:avLst/>
            <a:gdLst>
              <a:gd name="connsiteX0" fmla="*/ 12207876 w 12207876"/>
              <a:gd name="connsiteY0" fmla="*/ 0 h 4680085"/>
              <a:gd name="connsiteX1" fmla="*/ 12207876 w 12207876"/>
              <a:gd name="connsiteY1" fmla="*/ 3946800 h 4680085"/>
              <a:gd name="connsiteX2" fmla="*/ 12204562 w 12207876"/>
              <a:gd name="connsiteY2" fmla="*/ 3946800 h 4680085"/>
              <a:gd name="connsiteX3" fmla="*/ 12204562 w 12207876"/>
              <a:gd name="connsiteY3" fmla="*/ 4680085 h 4680085"/>
              <a:gd name="connsiteX4" fmla="*/ 12562 w 12207876"/>
              <a:gd name="connsiteY4" fmla="*/ 4680085 h 4680085"/>
              <a:gd name="connsiteX5" fmla="*/ 12562 w 12207876"/>
              <a:gd name="connsiteY5" fmla="*/ 3946800 h 4680085"/>
              <a:gd name="connsiteX6" fmla="*/ 0 w 12207876"/>
              <a:gd name="connsiteY6" fmla="*/ 3946800 h 468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876" h="4680085">
                <a:moveTo>
                  <a:pt x="12207876" y="0"/>
                </a:moveTo>
                <a:lnTo>
                  <a:pt x="12207876" y="3946800"/>
                </a:lnTo>
                <a:lnTo>
                  <a:pt x="12204562" y="3946800"/>
                </a:lnTo>
                <a:lnTo>
                  <a:pt x="12204562" y="4680085"/>
                </a:lnTo>
                <a:lnTo>
                  <a:pt x="12562" y="4680085"/>
                </a:lnTo>
                <a:lnTo>
                  <a:pt x="12562" y="3946800"/>
                </a:lnTo>
                <a:lnTo>
                  <a:pt x="0" y="3946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778556-1C82-4C4D-BB9E-9CE4FF923082}"/>
              </a:ext>
            </a:extLst>
          </p:cNvPr>
          <p:cNvSpPr txBox="1"/>
          <p:nvPr/>
        </p:nvSpPr>
        <p:spPr>
          <a:xfrm>
            <a:off x="480479" y="979251"/>
            <a:ext cx="111335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/>
              <a:ea typeface="+mn-ea"/>
              <a:cs typeface="Gotham bold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Gotham Light"/>
              <a:ea typeface="+mn-ea"/>
              <a:cs typeface="Gotham Book" pitchFamily="50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914035C-DCA0-49C0-A3D7-AF73F837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0509" y="5962781"/>
            <a:ext cx="1526676" cy="57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40001-3CC9-CE90-8003-B8A0714EC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262" y="3320821"/>
            <a:ext cx="26574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3A60B6-7165-4AE1-9201-77931D488721}"/>
              </a:ext>
            </a:extLst>
          </p:cNvPr>
          <p:cNvSpPr txBox="1"/>
          <p:nvPr/>
        </p:nvSpPr>
        <p:spPr>
          <a:xfrm>
            <a:off x="347287" y="322931"/>
            <a:ext cx="11399898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Bold"/>
                <a:ea typeface="+mn-ea"/>
                <a:cs typeface="Gotham Light" pitchFamily="50" charset="0"/>
              </a:rPr>
              <a:t>National Partners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19DB4AA-39BB-44F1-BF80-4234814120C2}"/>
              </a:ext>
            </a:extLst>
          </p:cNvPr>
          <p:cNvSpPr/>
          <p:nvPr/>
        </p:nvSpPr>
        <p:spPr>
          <a:xfrm>
            <a:off x="0" y="5592534"/>
            <a:ext cx="12207876" cy="1265464"/>
          </a:xfrm>
          <a:custGeom>
            <a:avLst/>
            <a:gdLst>
              <a:gd name="connsiteX0" fmla="*/ 0 w 12207876"/>
              <a:gd name="connsiteY0" fmla="*/ 0 h 4588340"/>
              <a:gd name="connsiteX1" fmla="*/ 12207876 w 12207876"/>
              <a:gd name="connsiteY1" fmla="*/ 1018761 h 4588340"/>
              <a:gd name="connsiteX2" fmla="*/ 12206256 w 12207876"/>
              <a:gd name="connsiteY2" fmla="*/ 1203193 h 4588340"/>
              <a:gd name="connsiteX3" fmla="*/ 12207876 w 12207876"/>
              <a:gd name="connsiteY3" fmla="*/ 1203193 h 4588340"/>
              <a:gd name="connsiteX4" fmla="*/ 12207876 w 12207876"/>
              <a:gd name="connsiteY4" fmla="*/ 4588340 h 4588340"/>
              <a:gd name="connsiteX5" fmla="*/ 0 w 12207876"/>
              <a:gd name="connsiteY5" fmla="*/ 4588340 h 4588340"/>
              <a:gd name="connsiteX6" fmla="*/ 0 w 12207876"/>
              <a:gd name="connsiteY6" fmla="*/ 1396448 h 4588340"/>
              <a:gd name="connsiteX7" fmla="*/ 0 w 12207876"/>
              <a:gd name="connsiteY7" fmla="*/ 1203193 h 458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7876" h="4588340">
                <a:moveTo>
                  <a:pt x="0" y="0"/>
                </a:moveTo>
                <a:lnTo>
                  <a:pt x="12207876" y="1018761"/>
                </a:lnTo>
                <a:lnTo>
                  <a:pt x="12206256" y="1203193"/>
                </a:lnTo>
                <a:lnTo>
                  <a:pt x="12207876" y="1203193"/>
                </a:lnTo>
                <a:lnTo>
                  <a:pt x="12207876" y="4588340"/>
                </a:lnTo>
                <a:lnTo>
                  <a:pt x="0" y="4588340"/>
                </a:lnTo>
                <a:lnTo>
                  <a:pt x="0" y="1396448"/>
                </a:lnTo>
                <a:lnTo>
                  <a:pt x="0" y="1203193"/>
                </a:lnTo>
                <a:close/>
              </a:path>
            </a:pathLst>
          </a:custGeom>
          <a:solidFill>
            <a:srgbClr val="1D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D560AF-C5F9-4CA5-A3F7-0B32EA389878}"/>
              </a:ext>
            </a:extLst>
          </p:cNvPr>
          <p:cNvSpPr/>
          <p:nvPr/>
        </p:nvSpPr>
        <p:spPr>
          <a:xfrm>
            <a:off x="-1928136" y="5592536"/>
            <a:ext cx="14136012" cy="1265464"/>
          </a:xfrm>
          <a:custGeom>
            <a:avLst/>
            <a:gdLst>
              <a:gd name="connsiteX0" fmla="*/ 12207876 w 12207876"/>
              <a:gd name="connsiteY0" fmla="*/ 0 h 4680085"/>
              <a:gd name="connsiteX1" fmla="*/ 12207876 w 12207876"/>
              <a:gd name="connsiteY1" fmla="*/ 3946800 h 4680085"/>
              <a:gd name="connsiteX2" fmla="*/ 12204562 w 12207876"/>
              <a:gd name="connsiteY2" fmla="*/ 3946800 h 4680085"/>
              <a:gd name="connsiteX3" fmla="*/ 12204562 w 12207876"/>
              <a:gd name="connsiteY3" fmla="*/ 4680085 h 4680085"/>
              <a:gd name="connsiteX4" fmla="*/ 12562 w 12207876"/>
              <a:gd name="connsiteY4" fmla="*/ 4680085 h 4680085"/>
              <a:gd name="connsiteX5" fmla="*/ 12562 w 12207876"/>
              <a:gd name="connsiteY5" fmla="*/ 3946800 h 4680085"/>
              <a:gd name="connsiteX6" fmla="*/ 0 w 12207876"/>
              <a:gd name="connsiteY6" fmla="*/ 3946800 h 468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876" h="4680085">
                <a:moveTo>
                  <a:pt x="12207876" y="0"/>
                </a:moveTo>
                <a:lnTo>
                  <a:pt x="12207876" y="3946800"/>
                </a:lnTo>
                <a:lnTo>
                  <a:pt x="12204562" y="3946800"/>
                </a:lnTo>
                <a:lnTo>
                  <a:pt x="12204562" y="4680085"/>
                </a:lnTo>
                <a:lnTo>
                  <a:pt x="12562" y="4680085"/>
                </a:lnTo>
                <a:lnTo>
                  <a:pt x="12562" y="3946800"/>
                </a:lnTo>
                <a:lnTo>
                  <a:pt x="0" y="3946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778556-1C82-4C4D-BB9E-9CE4FF923082}"/>
              </a:ext>
            </a:extLst>
          </p:cNvPr>
          <p:cNvSpPr txBox="1"/>
          <p:nvPr/>
        </p:nvSpPr>
        <p:spPr>
          <a:xfrm>
            <a:off x="480479" y="979251"/>
            <a:ext cx="11133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Nation by nation approach – same partnerships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/>
              <a:ea typeface="+mn-ea"/>
              <a:cs typeface="Gotham bold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Gotham Light"/>
              <a:ea typeface="+mn-ea"/>
              <a:cs typeface="Gotham Book" pitchFamily="50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914035C-DCA0-49C0-A3D7-AF73F837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0509" y="5962781"/>
            <a:ext cx="1526676" cy="573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BCFFA7-68EB-48C7-B2B3-429BBBEB7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78" y="1893701"/>
            <a:ext cx="2125039" cy="846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8740F1-C5FE-4EBA-956D-F39E89FD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621" y="2918243"/>
            <a:ext cx="1191891" cy="942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89578-32EA-4CAF-8EB2-519D4F39F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25" y="2974413"/>
            <a:ext cx="1565078" cy="909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C4803-0286-4745-A1DB-E942878F4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709" y="2916729"/>
            <a:ext cx="1618161" cy="10245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2D960E-2785-4244-BFB5-76141633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763" y="4313243"/>
            <a:ext cx="1997338" cy="739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EA5704-6494-48BB-8A6D-8189DE9CE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2855" y="4189537"/>
            <a:ext cx="1637843" cy="942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3DF10A-1F07-4EEA-A5E9-EB7AAB6447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7235" y="4228393"/>
            <a:ext cx="1287626" cy="806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51794-B9A3-4E99-8E72-B73F7CBF3D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6700" y="4189537"/>
            <a:ext cx="3009716" cy="10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F6E7C2-301A-B347-A6F2-4037F02C391D}"/>
              </a:ext>
            </a:extLst>
          </p:cNvPr>
          <p:cNvSpPr txBox="1"/>
          <p:nvPr/>
        </p:nvSpPr>
        <p:spPr>
          <a:xfrm>
            <a:off x="552450" y="1803400"/>
            <a:ext cx="4699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394D7-B42D-48FD-A550-8C0F8B79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82" y="855887"/>
            <a:ext cx="9759279" cy="3550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DEC329-C3CA-4C8D-8B1D-7776F9154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F6E7C2-301A-B347-A6F2-4037F02C391D}"/>
              </a:ext>
            </a:extLst>
          </p:cNvPr>
          <p:cNvSpPr txBox="1"/>
          <p:nvPr/>
        </p:nvSpPr>
        <p:spPr>
          <a:xfrm>
            <a:off x="538162" y="1425615"/>
            <a:ext cx="607218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otham Light" pitchFamily="50" charset="0"/>
                <a:cs typeface="Gotham Light" pitchFamily="50" charset="0"/>
              </a:rPr>
              <a:t>Why?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Collaborative working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Collecting &amp; sharing best practices  </a:t>
            </a:r>
            <a:endParaRPr lang="en-US" sz="2800" noProof="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otham Light" pitchFamily="50" charset="0"/>
                <a:cs typeface="Gotham Light" pitchFamily="50" charset="0"/>
              </a:rPr>
              <a:t>UK-wide partnerships to influence and advocate for positive change – Public, Private, Third Sector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394D7-B42D-48FD-A550-8C0F8B79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4" y="239836"/>
            <a:ext cx="1948944" cy="709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CDE51-138C-49E1-A9F0-55EE6F1AC231}"/>
              </a:ext>
            </a:extLst>
          </p:cNvPr>
          <p:cNvSpPr txBox="1"/>
          <p:nvPr/>
        </p:nvSpPr>
        <p:spPr>
          <a:xfrm>
            <a:off x="6453823" y="4734213"/>
            <a:ext cx="2403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https://hswtaskforce.org.uk/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BF49C-4BC9-4156-A22D-B85EE2A69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10" y="2205978"/>
            <a:ext cx="5574979" cy="24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1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F6E7C2-301A-B347-A6F2-4037F02C391D}"/>
              </a:ext>
            </a:extLst>
          </p:cNvPr>
          <p:cNvSpPr txBox="1"/>
          <p:nvPr/>
        </p:nvSpPr>
        <p:spPr>
          <a:xfrm>
            <a:off x="538162" y="1273215"/>
            <a:ext cx="111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E0E12C-D3A2-4E6B-9468-6E390A92B206}"/>
              </a:ext>
            </a:extLst>
          </p:cNvPr>
          <p:cNvSpPr txBox="1"/>
          <p:nvPr/>
        </p:nvSpPr>
        <p:spPr>
          <a:xfrm>
            <a:off x="552450" y="353057"/>
            <a:ext cx="11232008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C949D"/>
                </a:solidFill>
                <a:latin typeface="Gotham Light" pitchFamily="50" charset="0"/>
                <a:cs typeface="Gotham Light" pitchFamily="50" charset="0"/>
              </a:rPr>
              <a:t>Launch </a:t>
            </a:r>
            <a:r>
              <a:rPr lang="en-US" sz="2800" b="1" dirty="0">
                <a:solidFill>
                  <a:srgbClr val="0C949D"/>
                </a:solidFill>
                <a:latin typeface="Gotham Light" pitchFamily="50" charset="0"/>
                <a:cs typeface="Gotham Light" pitchFamily="50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57C4A-6C59-43C7-A694-01617863E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00" y="1273215"/>
            <a:ext cx="4572632" cy="2597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A1B448-A331-4099-A969-B03CA4BAF337}"/>
              </a:ext>
            </a:extLst>
          </p:cNvPr>
          <p:cNvSpPr txBox="1"/>
          <p:nvPr/>
        </p:nvSpPr>
        <p:spPr>
          <a:xfrm>
            <a:off x="623472" y="1273215"/>
            <a:ext cx="6217078" cy="7124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House of Commons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dirty="0">
              <a:solidFill>
                <a:prstClr val="black">
                  <a:lumMod val="65000"/>
                  <a:lumOff val="35000"/>
                </a:prst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Virtual launch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50 attended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Dame Judith Hackitt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Key industry contacts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Lords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MP’s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>
                  <a:lumMod val="65000"/>
                  <a:lumOff val="35000"/>
                </a:prst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Content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Taskforce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Ambassadors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Economic Assessment of Fire Safety (CEBR) </a:t>
            </a:r>
          </a:p>
          <a:p>
            <a:pPr lvl="1">
              <a:lnSpc>
                <a:spcPct val="107000"/>
              </a:lnSpc>
              <a:defRPr/>
            </a:pPr>
            <a:endParaRPr lang="en-GB" sz="2000" dirty="0">
              <a:solidFill>
                <a:prstClr val="black">
                  <a:lumMod val="65000"/>
                  <a:lumOff val="35000"/>
                </a:prst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pPr lvl="1">
              <a:lnSpc>
                <a:spcPct val="107000"/>
              </a:lnSpc>
              <a:defRPr/>
            </a:pPr>
            <a:endParaRPr lang="en-GB" sz="2000" dirty="0">
              <a:solidFill>
                <a:prstClr val="black">
                  <a:lumMod val="65000"/>
                  <a:lumOff val="35000"/>
                </a:prst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pPr lvl="1">
              <a:lnSpc>
                <a:spcPct val="107000"/>
              </a:lnSpc>
              <a:defRPr/>
            </a:pPr>
            <a:endParaRPr lang="en-GB" sz="2000" dirty="0">
              <a:solidFill>
                <a:prstClr val="black">
                  <a:lumMod val="65000"/>
                  <a:lumOff val="35000"/>
                </a:prst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>
                  <a:lumMod val="65000"/>
                  <a:lumOff val="35000"/>
                </a:prst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80B50-B7FE-4CA9-A59D-8F06E8224E34}"/>
              </a:ext>
            </a:extLst>
          </p:cNvPr>
          <p:cNvSpPr txBox="1"/>
          <p:nvPr/>
        </p:nvSpPr>
        <p:spPr>
          <a:xfrm>
            <a:off x="6669100" y="40022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https://hswtaskforce.org.uk/news/</a:t>
            </a:r>
          </a:p>
        </p:txBody>
      </p:sp>
    </p:spTree>
    <p:extLst>
      <p:ext uri="{BB962C8B-B14F-4D97-AF65-F5344CB8AC3E}">
        <p14:creationId xmlns:p14="http://schemas.microsoft.com/office/powerpoint/2010/main" val="41070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4F35B-2917-431C-BA4A-BC34FC74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2" y="0"/>
            <a:ext cx="7229475" cy="6033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6E7C2-301A-B347-A6F2-4037F02C391D}"/>
              </a:ext>
            </a:extLst>
          </p:cNvPr>
          <p:cNvSpPr txBox="1"/>
          <p:nvPr/>
        </p:nvSpPr>
        <p:spPr>
          <a:xfrm>
            <a:off x="552450" y="1803400"/>
            <a:ext cx="4699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A4B4C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A4B4C"/>
              </a:solidFill>
              <a:effectLst/>
              <a:uLnTx/>
              <a:uFillTx/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394D7-B42D-48FD-A550-8C0F8B79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59" y="192578"/>
            <a:ext cx="1948944" cy="709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CDE51-138C-49E1-A9F0-55EE6F1AC231}"/>
              </a:ext>
            </a:extLst>
          </p:cNvPr>
          <p:cNvSpPr txBox="1"/>
          <p:nvPr/>
        </p:nvSpPr>
        <p:spPr>
          <a:xfrm>
            <a:off x="195898" y="948958"/>
            <a:ext cx="2403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https://hswtaskforce.org.uk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EC329-C3CA-4C8D-8B1D-7776F9154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E74B22-266F-4391-B297-EBD42783C3CD}"/>
              </a:ext>
            </a:extLst>
          </p:cNvPr>
          <p:cNvSpPr txBox="1"/>
          <p:nvPr/>
        </p:nvSpPr>
        <p:spPr>
          <a:xfrm>
            <a:off x="552450" y="353057"/>
            <a:ext cx="11232008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C949D"/>
                </a:solidFill>
                <a:latin typeface="Gotham Light" pitchFamily="50" charset="0"/>
                <a:cs typeface="Gotham Light" pitchFamily="50" charset="0"/>
              </a:rPr>
              <a:t>Founding members 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B271D7B-0FE1-46D6-B137-4C01115C7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423" y="1367149"/>
            <a:ext cx="976000" cy="12501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DA76BC7-685C-4EA3-8247-44345849A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830" y="1494515"/>
            <a:ext cx="2160195" cy="953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9F6E09-88FB-4C51-ABE4-32310E6B8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73" y="2848955"/>
            <a:ext cx="2595064" cy="1004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E90AE-F4AE-433C-97A5-E6A64DC72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069" y="4306126"/>
            <a:ext cx="1708107" cy="1085024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CCCA6EB-B356-421C-8356-01D46F41A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887" y="1080777"/>
            <a:ext cx="2381250" cy="1250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666B3-AE91-41E1-A5F8-A4DD6C7651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325" y="2678028"/>
            <a:ext cx="2753776" cy="85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E5E3B0-2AFB-4C55-9741-6E18DD0A7C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6558" y="4178971"/>
            <a:ext cx="2753776" cy="914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6568B-7E8E-939D-04C0-EC11374AD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830" y="4328409"/>
            <a:ext cx="2524125" cy="8286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AF5379-D373-198D-BF20-55FE303F55B6}"/>
              </a:ext>
            </a:extLst>
          </p:cNvPr>
          <p:cNvGrpSpPr/>
          <p:nvPr/>
        </p:nvGrpSpPr>
        <p:grpSpPr>
          <a:xfrm>
            <a:off x="4611665" y="3085055"/>
            <a:ext cx="2968669" cy="583320"/>
            <a:chOff x="4453286" y="3144686"/>
            <a:chExt cx="2968669" cy="583320"/>
          </a:xfrm>
        </p:grpSpPr>
        <p:pic>
          <p:nvPicPr>
            <p:cNvPr id="19" name="Picture 18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D8A7507C-D272-4C80-152C-F175C79B9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3286" y="3144687"/>
              <a:ext cx="1278968" cy="568625"/>
            </a:xfrm>
            <a:prstGeom prst="rect">
              <a:avLst/>
            </a:prstGeom>
          </p:spPr>
        </p:pic>
        <p:pic>
          <p:nvPicPr>
            <p:cNvPr id="20" name="Picture 19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BDED29C5-000D-49E1-27DC-EDD5E07DE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29" y="3144686"/>
              <a:ext cx="1510926" cy="568625"/>
            </a:xfrm>
            <a:prstGeom prst="rect">
              <a:avLst/>
            </a:prstGeom>
          </p:spPr>
        </p:pic>
        <p:pic>
          <p:nvPicPr>
            <p:cNvPr id="21" name="Picture 2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3B7DADED-4345-0932-E02D-19832A8A6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20" y="3159381"/>
              <a:ext cx="70842" cy="568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9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D33E92-5BD1-47BA-A4FA-435EBB96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75"/>
            <a:ext cx="12192001" cy="617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E74B22-266F-4391-B297-EBD42783C3CD}"/>
              </a:ext>
            </a:extLst>
          </p:cNvPr>
          <p:cNvSpPr txBox="1"/>
          <p:nvPr/>
        </p:nvSpPr>
        <p:spPr>
          <a:xfrm>
            <a:off x="552450" y="353057"/>
            <a:ext cx="11232008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949D"/>
                </a:solidFill>
                <a:effectLst/>
                <a:uLnTx/>
                <a:uFillTx/>
                <a:latin typeface="Gotham Light" pitchFamily="50" charset="0"/>
                <a:cs typeface="Gotham Light" pitchFamily="50" charset="0"/>
              </a:rPr>
              <a:t>Ambassadors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F277A-8E2F-4AD4-9CB2-BAB1B6C210BC}"/>
              </a:ext>
            </a:extLst>
          </p:cNvPr>
          <p:cNvSpPr txBox="1"/>
          <p:nvPr/>
        </p:nvSpPr>
        <p:spPr>
          <a:xfrm>
            <a:off x="661572" y="1226978"/>
            <a:ext cx="68250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 – Taskforce overall </a:t>
            </a: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Gotham Light" pitchFamily="50" charset="0"/>
              <a:ea typeface="Times New Roman" panose="02020603050405020304" pitchFamily="18" charset="0"/>
              <a:cs typeface="Gotham Light" pitchFamily="50" charset="0"/>
            </a:endParaRP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Times New Roman" panose="02020603050405020304" pitchFamily="18" charset="0"/>
                <a:cs typeface="Gotham Light" pitchFamily="50" charset="0"/>
              </a:rPr>
              <a:t>Name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Times New Roman" panose="02020603050405020304" pitchFamily="18" charset="0"/>
                <a:cs typeface="Gotham Light" pitchFamily="50" charset="0"/>
              </a:rPr>
              <a:t> - Mandeep Bhogil</a:t>
            </a: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Times New Roman" panose="02020603050405020304" pitchFamily="18" charset="0"/>
                <a:cs typeface="Gotham Light" pitchFamily="50" charset="0"/>
              </a:rPr>
              <a:t>Title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Times New Roman" panose="02020603050405020304" pitchFamily="18" charset="0"/>
                <a:cs typeface="Gotham Light" pitchFamily="50" charset="0"/>
              </a:rPr>
              <a:t> – Director of Operations at Tower Hamlets Community Housing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Times New Roman" panose="02020603050405020304" pitchFamily="18" charset="0"/>
              <a:cs typeface="Gotham Light" pitchFamily="50" charset="0"/>
            </a:endParaRP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 – Health &amp; Wellbeing </a:t>
            </a: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Name -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Andrew van Doorn</a:t>
            </a: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Job Title -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Chief Executive of HACT</a:t>
            </a:r>
          </a:p>
          <a:p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Times New Roman" panose="02020603050405020304" pitchFamily="18" charset="0"/>
              <a:cs typeface="Gotham Light" pitchFamily="50" charset="0"/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50" charset="0"/>
              <a:ea typeface="Times New Roman" panose="02020603050405020304" pitchFamily="18" charset="0"/>
              <a:cs typeface="Gotham Light" pitchFamily="50" charset="0"/>
            </a:endParaRP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Ambassador – Resident Engagement </a:t>
            </a: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Name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 - Paul Dockerill</a:t>
            </a: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Job Title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 - Director of Energy &amp; Programme Management at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whg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Gotham Light" pitchFamily="50" charset="0"/>
              <a:ea typeface="Calibri" panose="020F0502020204030204" pitchFamily="34" charset="0"/>
              <a:cs typeface="Gotham Light" pitchFamily="50" charset="0"/>
            </a:endParaRPr>
          </a:p>
          <a:p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206C3-C2CB-4735-8015-84AD6097B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284" y="1097876"/>
            <a:ext cx="1504950" cy="148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4D387-6D16-4531-962B-9D42D6110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284" y="2768875"/>
            <a:ext cx="1472733" cy="1484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BD1F25-05E2-407C-9999-D4A3B1C79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284" y="4491628"/>
            <a:ext cx="1480825" cy="14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1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ICO Colours">
      <a:dk1>
        <a:sysClr val="windowText" lastClr="000000"/>
      </a:dk1>
      <a:lt1>
        <a:sysClr val="window" lastClr="FFFFFF"/>
      </a:lt1>
      <a:dk2>
        <a:srgbClr val="4A4B4C"/>
      </a:dk2>
      <a:lt2>
        <a:srgbClr val="DEDEDE"/>
      </a:lt2>
      <a:accent1>
        <a:srgbClr val="E50019"/>
      </a:accent1>
      <a:accent2>
        <a:srgbClr val="45AC34"/>
      </a:accent2>
      <a:accent3>
        <a:srgbClr val="F8D746"/>
      </a:accent3>
      <a:accent4>
        <a:srgbClr val="00A098"/>
      </a:accent4>
      <a:accent5>
        <a:srgbClr val="633368"/>
      </a:accent5>
      <a:accent6>
        <a:srgbClr val="8D1003"/>
      </a:accent6>
      <a:hlink>
        <a:srgbClr val="DEDEDE"/>
      </a:hlink>
      <a:folHlink>
        <a:srgbClr val="4A4B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504</Words>
  <Application>Microsoft Office PowerPoint</Application>
  <PresentationFormat>Widescreen</PresentationFormat>
  <Paragraphs>209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Gotham</vt:lpstr>
      <vt:lpstr>Gotham Black</vt:lpstr>
      <vt:lpstr>Gotham Bold</vt:lpstr>
      <vt:lpstr>Gotham Light</vt:lpstr>
      <vt:lpstr>Gotham Medium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Mistry</dc:creator>
  <cp:lastModifiedBy>Tony Boyle</cp:lastModifiedBy>
  <cp:revision>8</cp:revision>
  <dcterms:created xsi:type="dcterms:W3CDTF">2022-05-04T15:09:49Z</dcterms:created>
  <dcterms:modified xsi:type="dcterms:W3CDTF">2022-06-11T22:04:53Z</dcterms:modified>
</cp:coreProperties>
</file>