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77" r:id="rId7"/>
    <p:sldId id="271" r:id="rId8"/>
    <p:sldId id="269" r:id="rId9"/>
    <p:sldId id="272" r:id="rId10"/>
    <p:sldId id="273" r:id="rId11"/>
    <p:sldId id="270" r:id="rId12"/>
    <p:sldId id="27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CF6"/>
    <a:srgbClr val="2E1C62"/>
    <a:srgbClr val="222268"/>
    <a:srgbClr val="8A57E7"/>
    <a:srgbClr val="D33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082B8-7744-4F98-8CD5-FDC253D10B18}" v="4" dt="2022-05-26T11:42:43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82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m Chomczuk" userId="9144a082-67c5-4c83-837f-e9761392820c" providerId="ADAL" clId="{6F7082B8-7744-4F98-8CD5-FDC253D10B18}"/>
    <pc:docChg chg="undo custSel modSld">
      <pc:chgData name="Callum Chomczuk" userId="9144a082-67c5-4c83-837f-e9761392820c" providerId="ADAL" clId="{6F7082B8-7744-4F98-8CD5-FDC253D10B18}" dt="2022-05-26T11:43:50.069" v="23" actId="20577"/>
      <pc:docMkLst>
        <pc:docMk/>
      </pc:docMkLst>
      <pc:sldChg chg="modSp mod">
        <pc:chgData name="Callum Chomczuk" userId="9144a082-67c5-4c83-837f-e9761392820c" providerId="ADAL" clId="{6F7082B8-7744-4F98-8CD5-FDC253D10B18}" dt="2022-05-26T11:43:50.069" v="23" actId="20577"/>
        <pc:sldMkLst>
          <pc:docMk/>
          <pc:sldMk cId="711319231" sldId="278"/>
        </pc:sldMkLst>
        <pc:spChg chg="mod">
          <ac:chgData name="Callum Chomczuk" userId="9144a082-67c5-4c83-837f-e9761392820c" providerId="ADAL" clId="{6F7082B8-7744-4F98-8CD5-FDC253D10B18}" dt="2022-05-26T11:43:50.069" v="23" actId="20577"/>
          <ac:spMkLst>
            <pc:docMk/>
            <pc:sldMk cId="711319231" sldId="278"/>
            <ac:spMk id="4" creationId="{9C79B685-4635-47E1-8150-8C1AFB5D8C98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scot/publications/scottish-social-housing-charter-april-2017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scot/publications/scottish-social-housing-charter-april-2017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EA46D-4CD1-4DB7-B3D5-4990859F2B03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54C0F7A-D75F-467D-B8E0-4BA1C8725584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Residual Income</a:t>
          </a:r>
        </a:p>
      </dgm:t>
    </dgm:pt>
    <dgm:pt modelId="{67ED57DE-62A8-4852-9EF5-D4DEDCC09E18}" type="parTrans" cxnId="{ACDEF251-AA15-46F6-96DA-7E39DEEA737C}">
      <dgm:prSet/>
      <dgm:spPr/>
      <dgm:t>
        <a:bodyPr/>
        <a:lstStyle/>
        <a:p>
          <a:endParaRPr lang="en-GB"/>
        </a:p>
      </dgm:t>
    </dgm:pt>
    <dgm:pt modelId="{EE6A923A-5CDF-47A6-B651-604ECA833D2E}" type="sibTrans" cxnId="{ACDEF251-AA15-46F6-96DA-7E39DEEA737C}">
      <dgm:prSet/>
      <dgm:spPr/>
      <dgm:t>
        <a:bodyPr/>
        <a:lstStyle/>
        <a:p>
          <a:endParaRPr lang="en-GB"/>
        </a:p>
      </dgm:t>
    </dgm:pt>
    <dgm:pt modelId="{B38E0FF7-1339-42D8-A4BE-53E975B6AE86}">
      <dgm:prSet phldrT="[Text]"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FD430-C853-4629-97C9-2B12EFC667AD}" type="parTrans" cxnId="{016C3B62-113C-49E8-98C9-43AE56B87EB8}">
      <dgm:prSet/>
      <dgm:spPr/>
      <dgm:t>
        <a:bodyPr/>
        <a:lstStyle/>
        <a:p>
          <a:endParaRPr lang="en-GB"/>
        </a:p>
      </dgm:t>
    </dgm:pt>
    <dgm:pt modelId="{AB3A4184-6CBB-4033-9073-0C3CC37FC1CB}" type="sibTrans" cxnId="{016C3B62-113C-49E8-98C9-43AE56B87EB8}">
      <dgm:prSet/>
      <dgm:spPr/>
      <dgm:t>
        <a:bodyPr/>
        <a:lstStyle/>
        <a:p>
          <a:endParaRPr lang="en-GB"/>
        </a:p>
      </dgm:t>
    </dgm:pt>
    <dgm:pt modelId="{09284DA0-719F-45BD-AF90-880569C353BE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JRF Minimum Income Standards</a:t>
          </a:r>
        </a:p>
      </dgm:t>
    </dgm:pt>
    <dgm:pt modelId="{A024BA64-0DD3-4F51-AD7A-11984A3AA08E}" type="parTrans" cxnId="{6D076C3D-D33C-43BB-A8E6-2D62658BCB3F}">
      <dgm:prSet/>
      <dgm:spPr/>
      <dgm:t>
        <a:bodyPr/>
        <a:lstStyle/>
        <a:p>
          <a:endParaRPr lang="en-GB"/>
        </a:p>
      </dgm:t>
    </dgm:pt>
    <dgm:pt modelId="{CD22363C-F304-4F62-835F-4822F9E97643}" type="sibTrans" cxnId="{6D076C3D-D33C-43BB-A8E6-2D62658BCB3F}">
      <dgm:prSet/>
      <dgm:spPr/>
      <dgm:t>
        <a:bodyPr/>
        <a:lstStyle/>
        <a:p>
          <a:endParaRPr lang="en-GB"/>
        </a:p>
      </dgm:t>
    </dgm:pt>
    <dgm:pt modelId="{2307E50F-26FF-4D10-B493-720A1095B323}">
      <dgm:prSet phldrT="[Text]"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C55C4-6E07-4E50-B0E4-08E0A384A2D1}" type="parTrans" cxnId="{DAB7578A-5A7E-45B0-AA92-48B11267AD40}">
      <dgm:prSet/>
      <dgm:spPr/>
      <dgm:t>
        <a:bodyPr/>
        <a:lstStyle/>
        <a:p>
          <a:endParaRPr lang="en-GB"/>
        </a:p>
      </dgm:t>
    </dgm:pt>
    <dgm:pt modelId="{3C28B714-F9F1-4D83-9C3C-5F0E2158A413}" type="sibTrans" cxnId="{DAB7578A-5A7E-45B0-AA92-48B11267AD40}">
      <dgm:prSet/>
      <dgm:spPr/>
      <dgm:t>
        <a:bodyPr/>
        <a:lstStyle/>
        <a:p>
          <a:endParaRPr lang="en-GB"/>
        </a:p>
      </dgm:t>
    </dgm:pt>
    <dgm:pt modelId="{1EFE2E19-D017-4509-A4B3-249A4CD7EADE}">
      <dgm:prSet phldrT="[Text]"/>
      <dgm:spPr/>
      <dgm:t>
        <a:bodyPr/>
        <a:lstStyle/>
        <a:p>
          <a:r>
            <a:rPr lang="en-GB"/>
            <a:t>Householders perspective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C4591-9F03-4D2A-B199-9D0C90828A1D}" type="parTrans" cxnId="{D19D2089-7247-4BC9-82B3-2A6304BFDED1}">
      <dgm:prSet/>
      <dgm:spPr/>
      <dgm:t>
        <a:bodyPr/>
        <a:lstStyle/>
        <a:p>
          <a:endParaRPr lang="en-GB"/>
        </a:p>
      </dgm:t>
    </dgm:pt>
    <dgm:pt modelId="{AEEB61BC-74EB-47C0-9849-91759BE85FDC}" type="sibTrans" cxnId="{D19D2089-7247-4BC9-82B3-2A6304BFDED1}">
      <dgm:prSet/>
      <dgm:spPr/>
      <dgm:t>
        <a:bodyPr/>
        <a:lstStyle/>
        <a:p>
          <a:endParaRPr lang="en-GB"/>
        </a:p>
      </dgm:t>
    </dgm:pt>
    <dgm:pt modelId="{915E52E4-8B88-4086-868E-BD673473A1D1}">
      <dgm:prSet phldrT="[Text]"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6CD3B-4A16-4A00-BCAF-A8B3B54926F8}" type="parTrans" cxnId="{67D0BC9A-CB0F-4970-B17E-CE12C2F8D10B}">
      <dgm:prSet/>
      <dgm:spPr/>
      <dgm:t>
        <a:bodyPr/>
        <a:lstStyle/>
        <a:p>
          <a:endParaRPr lang="en-GB"/>
        </a:p>
      </dgm:t>
    </dgm:pt>
    <dgm:pt modelId="{B47CC083-4EF1-45B5-8851-E506C1AFA40C}" type="sibTrans" cxnId="{67D0BC9A-CB0F-4970-B17E-CE12C2F8D10B}">
      <dgm:prSet/>
      <dgm:spPr/>
      <dgm:t>
        <a:bodyPr/>
        <a:lstStyle/>
        <a:p>
          <a:endParaRPr lang="en-GB"/>
        </a:p>
      </dgm:t>
    </dgm:pt>
    <dgm:pt modelId="{AB983BC6-061E-4458-9E26-5ABA83DD977C}">
      <dgm:prSet/>
      <dgm:spPr/>
      <dgm:t>
        <a:bodyPr/>
        <a:lstStyle/>
        <a:p>
          <a:r>
            <a:rPr lang="en-GB"/>
            <a:t>How much income should a household have left over after housing costs are met in order to meet other costs such as food, fuel, travel, social interaction and so on  </a:t>
          </a:r>
        </a:p>
      </dgm:t>
    </dgm:pt>
    <dgm:pt modelId="{7C5BA29D-53DC-4F5A-BB56-231B79EF65E4}" type="parTrans" cxnId="{8209CA44-7FAA-4642-99B6-3830B2D59DEC}">
      <dgm:prSet/>
      <dgm:spPr/>
      <dgm:t>
        <a:bodyPr/>
        <a:lstStyle/>
        <a:p>
          <a:endParaRPr lang="en-GB"/>
        </a:p>
      </dgm:t>
    </dgm:pt>
    <dgm:pt modelId="{99A2BF55-19F3-4522-BE22-06088B3B2065}" type="sibTrans" cxnId="{8209CA44-7FAA-4642-99B6-3830B2D59DEC}">
      <dgm:prSet/>
      <dgm:spPr/>
      <dgm:t>
        <a:bodyPr/>
        <a:lstStyle/>
        <a:p>
          <a:endParaRPr lang="en-GB"/>
        </a:p>
      </dgm:t>
    </dgm:pt>
    <dgm:pt modelId="{29D8C298-2D74-44A2-B3EF-66EBC7A3B3DC}">
      <dgm:prSet/>
      <dgm:spPr/>
      <dgm:t>
        <a:bodyPr/>
        <a:lstStyle/>
        <a:p>
          <a:r>
            <a:rPr lang="en-GB"/>
            <a:t>A benchmark of minimum needs based on goods and services that the public think are necessary for an adequate standard of living in the UK. </a:t>
          </a:r>
        </a:p>
      </dgm:t>
    </dgm:pt>
    <dgm:pt modelId="{7DFF712A-B806-420A-9EAD-283823BD9389}" type="parTrans" cxnId="{FDAECFE0-6E26-4DF6-BEA9-22302E310206}">
      <dgm:prSet/>
      <dgm:spPr/>
      <dgm:t>
        <a:bodyPr/>
        <a:lstStyle/>
        <a:p>
          <a:endParaRPr lang="en-GB"/>
        </a:p>
      </dgm:t>
    </dgm:pt>
    <dgm:pt modelId="{A1E9D5AC-60DF-476C-A7CA-F81BA8FD0203}" type="sibTrans" cxnId="{FDAECFE0-6E26-4DF6-BEA9-22302E310206}">
      <dgm:prSet/>
      <dgm:spPr/>
      <dgm:t>
        <a:bodyPr/>
        <a:lstStyle/>
        <a:p>
          <a:endParaRPr lang="en-GB"/>
        </a:p>
      </dgm:t>
    </dgm:pt>
    <dgm:pt modelId="{16120FF4-89C0-4274-AC10-4792B8D4AD17}">
      <dgm:prSet/>
      <dgm:spPr/>
      <dgm:t>
        <a:bodyPr/>
        <a:lstStyle/>
        <a:p>
          <a:r>
            <a:rPr lang="en-GB"/>
            <a:t> This is updated annually and includes food, clothes, housing, and social and cultural participation, and it is calculated for different household types</a:t>
          </a:r>
        </a:p>
      </dgm:t>
    </dgm:pt>
    <dgm:pt modelId="{147AF55D-D161-4637-B212-B439FFE71E7F}" type="parTrans" cxnId="{6C6A5325-3789-4FFD-9BEF-DE70A1DB2859}">
      <dgm:prSet/>
      <dgm:spPr/>
    </dgm:pt>
    <dgm:pt modelId="{ABCAD9EE-C8AC-45C9-97B8-5DD4151E9D99}" type="sibTrans" cxnId="{6C6A5325-3789-4FFD-9BEF-DE70A1DB2859}">
      <dgm:prSet/>
      <dgm:spPr/>
    </dgm:pt>
    <dgm:pt modelId="{2D1D135D-4ADD-483F-A576-E58E6F8843A7}">
      <dgm:prSet/>
      <dgm:spPr/>
      <dgm:t>
        <a:bodyPr/>
        <a:lstStyle/>
        <a:p>
          <a:r>
            <a:rPr lang="en-GB"/>
            <a:t>This considers affordability from the tenant/ householder’s perspective. </a:t>
          </a:r>
        </a:p>
      </dgm:t>
    </dgm:pt>
    <dgm:pt modelId="{75CA3F28-BC53-4E57-A10C-6D2E12E84C9C}" type="parTrans" cxnId="{E3E5B8E8-6BFF-4D60-BE83-B7903D317EB8}">
      <dgm:prSet/>
      <dgm:spPr/>
      <dgm:t>
        <a:bodyPr/>
        <a:lstStyle/>
        <a:p>
          <a:endParaRPr lang="en-GB"/>
        </a:p>
      </dgm:t>
    </dgm:pt>
    <dgm:pt modelId="{2E4221E3-FF94-470D-917E-194ECB04F667}" type="sibTrans" cxnId="{E3E5B8E8-6BFF-4D60-BE83-B7903D317EB8}">
      <dgm:prSet/>
      <dgm:spPr/>
      <dgm:t>
        <a:bodyPr/>
        <a:lstStyle/>
        <a:p>
          <a:endParaRPr lang="en-GB"/>
        </a:p>
      </dgm:t>
    </dgm:pt>
    <dgm:pt modelId="{380E5D99-93B4-4A0D-8DC4-F637BF47E022}">
      <dgm:prSet/>
      <dgm:spPr/>
      <dgm:t>
        <a:bodyPr/>
        <a:lstStyle/>
        <a:p>
          <a:r>
            <a:rPr lang="en-GB"/>
            <a:t>The allows consideration of what is appropriate rent or mortgage payments on the home without regularly having to cut spending on household essentials like food or heating.</a:t>
          </a:r>
        </a:p>
      </dgm:t>
    </dgm:pt>
    <dgm:pt modelId="{9B6FCFF4-C1D2-4278-8F73-06E068632319}" type="parTrans" cxnId="{1F5BF417-E6F8-4F32-940A-BC5685F62A41}">
      <dgm:prSet/>
      <dgm:spPr/>
    </dgm:pt>
    <dgm:pt modelId="{B6A60467-17BE-4341-9492-BD16B379F54C}" type="sibTrans" cxnId="{1F5BF417-E6F8-4F32-940A-BC5685F62A41}">
      <dgm:prSet/>
      <dgm:spPr/>
    </dgm:pt>
    <dgm:pt modelId="{AD54A9EB-8948-46BD-BD2C-CE3E8C72663C}" type="pres">
      <dgm:prSet presAssocID="{6DEEA46D-4CD1-4DB7-B3D5-4990859F2B03}" presName="Name0" presStyleCnt="0">
        <dgm:presLayoutVars>
          <dgm:dir/>
          <dgm:animLvl val="lvl"/>
          <dgm:resizeHandles val="exact"/>
        </dgm:presLayoutVars>
      </dgm:prSet>
      <dgm:spPr/>
    </dgm:pt>
    <dgm:pt modelId="{383A12AC-80A3-432A-BAEC-4422DB15953E}" type="pres">
      <dgm:prSet presAssocID="{A54C0F7A-D75F-467D-B8E0-4BA1C8725584}" presName="composite" presStyleCnt="0"/>
      <dgm:spPr/>
    </dgm:pt>
    <dgm:pt modelId="{C0F0A3F7-E099-4A3F-A963-67F5B394E2A2}" type="pres">
      <dgm:prSet presAssocID="{A54C0F7A-D75F-467D-B8E0-4BA1C87255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B6FA919-73ED-4510-94EB-FBD21D90CDD6}" type="pres">
      <dgm:prSet presAssocID="{A54C0F7A-D75F-467D-B8E0-4BA1C8725584}" presName="desTx" presStyleLbl="alignAccFollowNode1" presStyleIdx="0" presStyleCnt="3">
        <dgm:presLayoutVars>
          <dgm:bulletEnabled val="1"/>
        </dgm:presLayoutVars>
      </dgm:prSet>
      <dgm:spPr/>
    </dgm:pt>
    <dgm:pt modelId="{1FAA5A03-AB23-45A6-A80F-7AADDD8E644A}" type="pres">
      <dgm:prSet presAssocID="{EE6A923A-5CDF-47A6-B651-604ECA833D2E}" presName="space" presStyleCnt="0"/>
      <dgm:spPr/>
    </dgm:pt>
    <dgm:pt modelId="{6F941A0C-4DB6-491A-A346-960F7C362321}" type="pres">
      <dgm:prSet presAssocID="{09284DA0-719F-45BD-AF90-880569C353BE}" presName="composite" presStyleCnt="0"/>
      <dgm:spPr/>
    </dgm:pt>
    <dgm:pt modelId="{D50922AA-3028-45F7-A12B-62FE9621740E}" type="pres">
      <dgm:prSet presAssocID="{09284DA0-719F-45BD-AF90-880569C353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D7BFB57-2364-4478-A838-5E26E1BC61F9}" type="pres">
      <dgm:prSet presAssocID="{09284DA0-719F-45BD-AF90-880569C353BE}" presName="desTx" presStyleLbl="alignAccFollowNode1" presStyleIdx="1" presStyleCnt="3">
        <dgm:presLayoutVars>
          <dgm:bulletEnabled val="1"/>
        </dgm:presLayoutVars>
      </dgm:prSet>
      <dgm:spPr/>
    </dgm:pt>
    <dgm:pt modelId="{C49B6934-6A83-4759-91FA-93050456B86E}" type="pres">
      <dgm:prSet presAssocID="{CD22363C-F304-4F62-835F-4822F9E97643}" presName="space" presStyleCnt="0"/>
      <dgm:spPr/>
    </dgm:pt>
    <dgm:pt modelId="{973171D9-AA8B-4328-A8FC-4688DEA7ECFF}" type="pres">
      <dgm:prSet presAssocID="{1EFE2E19-D017-4509-A4B3-249A4CD7EADE}" presName="composite" presStyleCnt="0"/>
      <dgm:spPr/>
    </dgm:pt>
    <dgm:pt modelId="{65B68B0E-FB44-4192-8E4C-C469A9442A42}" type="pres">
      <dgm:prSet presAssocID="{1EFE2E19-D017-4509-A4B3-249A4CD7EA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21C8E61-0FFF-4958-A6F7-5394FCD502E2}" type="pres">
      <dgm:prSet presAssocID="{1EFE2E19-D017-4509-A4B3-249A4CD7EADE}" presName="desTx" presStyleLbl="alignAccFollowNode1" presStyleIdx="2" presStyleCnt="3" custLinFactNeighborX="103" custLinFactNeighborY="173">
        <dgm:presLayoutVars>
          <dgm:bulletEnabled val="1"/>
        </dgm:presLayoutVars>
      </dgm:prSet>
      <dgm:spPr/>
    </dgm:pt>
  </dgm:ptLst>
  <dgm:cxnLst>
    <dgm:cxn modelId="{E7D74E16-60FF-4E1A-8A8B-3B2F669DC1EF}" type="presOf" srcId="{B38E0FF7-1339-42D8-A4BE-53E975B6AE86}" destId="{6B6FA919-73ED-4510-94EB-FBD21D90CDD6}" srcOrd="0" destOrd="0" presId="urn:microsoft.com/office/officeart/2005/8/layout/hList1"/>
    <dgm:cxn modelId="{1F5BF417-E6F8-4F32-940A-BC5685F62A41}" srcId="{1EFE2E19-D017-4509-A4B3-249A4CD7EADE}" destId="{380E5D99-93B4-4A0D-8DC4-F637BF47E022}" srcOrd="2" destOrd="0" parTransId="{9B6FCFF4-C1D2-4278-8F73-06E068632319}" sibTransId="{B6A60467-17BE-4341-9492-BD16B379F54C}"/>
    <dgm:cxn modelId="{6C6A5325-3789-4FFD-9BEF-DE70A1DB2859}" srcId="{09284DA0-719F-45BD-AF90-880569C353BE}" destId="{16120FF4-89C0-4274-AC10-4792B8D4AD17}" srcOrd="2" destOrd="0" parTransId="{147AF55D-D161-4637-B212-B439FFE71E7F}" sibTransId="{ABCAD9EE-C8AC-45C9-97B8-5DD4151E9D99}"/>
    <dgm:cxn modelId="{6D076C3D-D33C-43BB-A8E6-2D62658BCB3F}" srcId="{6DEEA46D-4CD1-4DB7-B3D5-4990859F2B03}" destId="{09284DA0-719F-45BD-AF90-880569C353BE}" srcOrd="1" destOrd="0" parTransId="{A024BA64-0DD3-4F51-AD7A-11984A3AA08E}" sibTransId="{CD22363C-F304-4F62-835F-4822F9E97643}"/>
    <dgm:cxn modelId="{397E1941-011F-4AD1-BF49-B9C65BC21107}" type="presOf" srcId="{1EFE2E19-D017-4509-A4B3-249A4CD7EADE}" destId="{65B68B0E-FB44-4192-8E4C-C469A9442A42}" srcOrd="0" destOrd="0" presId="urn:microsoft.com/office/officeart/2005/8/layout/hList1"/>
    <dgm:cxn modelId="{016C3B62-113C-49E8-98C9-43AE56B87EB8}" srcId="{A54C0F7A-D75F-467D-B8E0-4BA1C8725584}" destId="{B38E0FF7-1339-42D8-A4BE-53E975B6AE86}" srcOrd="0" destOrd="0" parTransId="{0A0FD430-C853-4629-97C9-2B12EFC667AD}" sibTransId="{AB3A4184-6CBB-4033-9073-0C3CC37FC1CB}"/>
    <dgm:cxn modelId="{13033543-5253-4513-A751-65E3F66E93AB}" type="presOf" srcId="{380E5D99-93B4-4A0D-8DC4-F637BF47E022}" destId="{F21C8E61-0FFF-4958-A6F7-5394FCD502E2}" srcOrd="0" destOrd="2" presId="urn:microsoft.com/office/officeart/2005/8/layout/hList1"/>
    <dgm:cxn modelId="{8209CA44-7FAA-4642-99B6-3830B2D59DEC}" srcId="{A54C0F7A-D75F-467D-B8E0-4BA1C8725584}" destId="{AB983BC6-061E-4458-9E26-5ABA83DD977C}" srcOrd="1" destOrd="0" parTransId="{7C5BA29D-53DC-4F5A-BB56-231B79EF65E4}" sibTransId="{99A2BF55-19F3-4522-BE22-06088B3B2065}"/>
    <dgm:cxn modelId="{2180246C-F1ED-4C03-A3DB-D6E17205F2D4}" type="presOf" srcId="{29D8C298-2D74-44A2-B3EF-66EBC7A3B3DC}" destId="{3D7BFB57-2364-4478-A838-5E26E1BC61F9}" srcOrd="0" destOrd="1" presId="urn:microsoft.com/office/officeart/2005/8/layout/hList1"/>
    <dgm:cxn modelId="{ACDEF251-AA15-46F6-96DA-7E39DEEA737C}" srcId="{6DEEA46D-4CD1-4DB7-B3D5-4990859F2B03}" destId="{A54C0F7A-D75F-467D-B8E0-4BA1C8725584}" srcOrd="0" destOrd="0" parTransId="{67ED57DE-62A8-4852-9EF5-D4DEDCC09E18}" sibTransId="{EE6A923A-5CDF-47A6-B651-604ECA833D2E}"/>
    <dgm:cxn modelId="{8392FB7A-D14C-47B6-83F8-A6DDD89ABE72}" type="presOf" srcId="{6DEEA46D-4CD1-4DB7-B3D5-4990859F2B03}" destId="{AD54A9EB-8948-46BD-BD2C-CE3E8C72663C}" srcOrd="0" destOrd="0" presId="urn:microsoft.com/office/officeart/2005/8/layout/hList1"/>
    <dgm:cxn modelId="{612D4F7D-7FA0-4BB6-83CF-EB32D6849B2F}" type="presOf" srcId="{2D1D135D-4ADD-483F-A576-E58E6F8843A7}" destId="{F21C8E61-0FFF-4958-A6F7-5394FCD502E2}" srcOrd="0" destOrd="1" presId="urn:microsoft.com/office/officeart/2005/8/layout/hList1"/>
    <dgm:cxn modelId="{E1E06987-A40C-47E2-810A-53A51DFE7A64}" type="presOf" srcId="{AB983BC6-061E-4458-9E26-5ABA83DD977C}" destId="{6B6FA919-73ED-4510-94EB-FBD21D90CDD6}" srcOrd="0" destOrd="1" presId="urn:microsoft.com/office/officeart/2005/8/layout/hList1"/>
    <dgm:cxn modelId="{D19D2089-7247-4BC9-82B3-2A6304BFDED1}" srcId="{6DEEA46D-4CD1-4DB7-B3D5-4990859F2B03}" destId="{1EFE2E19-D017-4509-A4B3-249A4CD7EADE}" srcOrd="2" destOrd="0" parTransId="{135C4591-9F03-4D2A-B199-9D0C90828A1D}" sibTransId="{AEEB61BC-74EB-47C0-9849-91759BE85FDC}"/>
    <dgm:cxn modelId="{DAB7578A-5A7E-45B0-AA92-48B11267AD40}" srcId="{09284DA0-719F-45BD-AF90-880569C353BE}" destId="{2307E50F-26FF-4D10-B493-720A1095B323}" srcOrd="0" destOrd="0" parTransId="{35DC55C4-6E07-4E50-B0E4-08E0A384A2D1}" sibTransId="{3C28B714-F9F1-4D83-9C3C-5F0E2158A413}"/>
    <dgm:cxn modelId="{67D0BC9A-CB0F-4970-B17E-CE12C2F8D10B}" srcId="{1EFE2E19-D017-4509-A4B3-249A4CD7EADE}" destId="{915E52E4-8B88-4086-868E-BD673473A1D1}" srcOrd="0" destOrd="0" parTransId="{E716CD3B-4A16-4A00-BCAF-A8B3B54926F8}" sibTransId="{B47CC083-4EF1-45B5-8851-E506C1AFA40C}"/>
    <dgm:cxn modelId="{03E3D7A9-5B25-4421-AA8C-B3EC7A87EC20}" type="presOf" srcId="{09284DA0-719F-45BD-AF90-880569C353BE}" destId="{D50922AA-3028-45F7-A12B-62FE9621740E}" srcOrd="0" destOrd="0" presId="urn:microsoft.com/office/officeart/2005/8/layout/hList1"/>
    <dgm:cxn modelId="{F4658EAB-B42E-473B-83ED-646AC6381254}" type="presOf" srcId="{16120FF4-89C0-4274-AC10-4792B8D4AD17}" destId="{3D7BFB57-2364-4478-A838-5E26E1BC61F9}" srcOrd="0" destOrd="2" presId="urn:microsoft.com/office/officeart/2005/8/layout/hList1"/>
    <dgm:cxn modelId="{D5834FBB-F4B2-4183-91BF-9FE08BFB77EF}" type="presOf" srcId="{2307E50F-26FF-4D10-B493-720A1095B323}" destId="{3D7BFB57-2364-4478-A838-5E26E1BC61F9}" srcOrd="0" destOrd="0" presId="urn:microsoft.com/office/officeart/2005/8/layout/hList1"/>
    <dgm:cxn modelId="{9F4231BE-A68D-46B2-988E-710F13BAEC48}" type="presOf" srcId="{915E52E4-8B88-4086-868E-BD673473A1D1}" destId="{F21C8E61-0FFF-4958-A6F7-5394FCD502E2}" srcOrd="0" destOrd="0" presId="urn:microsoft.com/office/officeart/2005/8/layout/hList1"/>
    <dgm:cxn modelId="{FDAECFE0-6E26-4DF6-BEA9-22302E310206}" srcId="{09284DA0-719F-45BD-AF90-880569C353BE}" destId="{29D8C298-2D74-44A2-B3EF-66EBC7A3B3DC}" srcOrd="1" destOrd="0" parTransId="{7DFF712A-B806-420A-9EAD-283823BD9389}" sibTransId="{A1E9D5AC-60DF-476C-A7CA-F81BA8FD0203}"/>
    <dgm:cxn modelId="{E3E5B8E8-6BFF-4D60-BE83-B7903D317EB8}" srcId="{1EFE2E19-D017-4509-A4B3-249A4CD7EADE}" destId="{2D1D135D-4ADD-483F-A576-E58E6F8843A7}" srcOrd="1" destOrd="0" parTransId="{75CA3F28-BC53-4E57-A10C-6D2E12E84C9C}" sibTransId="{2E4221E3-FF94-470D-917E-194ECB04F667}"/>
    <dgm:cxn modelId="{F24912F1-CA31-44B0-9EEC-4CEC8AC05AB7}" type="presOf" srcId="{A54C0F7A-D75F-467D-B8E0-4BA1C8725584}" destId="{C0F0A3F7-E099-4A3F-A963-67F5B394E2A2}" srcOrd="0" destOrd="0" presId="urn:microsoft.com/office/officeart/2005/8/layout/hList1"/>
    <dgm:cxn modelId="{CA079AFD-C458-4670-9155-F1E03A8143F3}" type="presParOf" srcId="{AD54A9EB-8948-46BD-BD2C-CE3E8C72663C}" destId="{383A12AC-80A3-432A-BAEC-4422DB15953E}" srcOrd="0" destOrd="0" presId="urn:microsoft.com/office/officeart/2005/8/layout/hList1"/>
    <dgm:cxn modelId="{9183FEDB-ED8D-46BC-9A92-CD3B0D041148}" type="presParOf" srcId="{383A12AC-80A3-432A-BAEC-4422DB15953E}" destId="{C0F0A3F7-E099-4A3F-A963-67F5B394E2A2}" srcOrd="0" destOrd="0" presId="urn:microsoft.com/office/officeart/2005/8/layout/hList1"/>
    <dgm:cxn modelId="{3D14D187-67C1-4BB6-9A0C-DCFB3CAB111A}" type="presParOf" srcId="{383A12AC-80A3-432A-BAEC-4422DB15953E}" destId="{6B6FA919-73ED-4510-94EB-FBD21D90CDD6}" srcOrd="1" destOrd="0" presId="urn:microsoft.com/office/officeart/2005/8/layout/hList1"/>
    <dgm:cxn modelId="{D24F0FEA-2487-4E86-9467-E316FDB94257}" type="presParOf" srcId="{AD54A9EB-8948-46BD-BD2C-CE3E8C72663C}" destId="{1FAA5A03-AB23-45A6-A80F-7AADDD8E644A}" srcOrd="1" destOrd="0" presId="urn:microsoft.com/office/officeart/2005/8/layout/hList1"/>
    <dgm:cxn modelId="{453446FF-A5B9-486C-8938-4D463FD1F8B0}" type="presParOf" srcId="{AD54A9EB-8948-46BD-BD2C-CE3E8C72663C}" destId="{6F941A0C-4DB6-491A-A346-960F7C362321}" srcOrd="2" destOrd="0" presId="urn:microsoft.com/office/officeart/2005/8/layout/hList1"/>
    <dgm:cxn modelId="{20AC1903-B87B-4982-A8BE-BF37DE2606EA}" type="presParOf" srcId="{6F941A0C-4DB6-491A-A346-960F7C362321}" destId="{D50922AA-3028-45F7-A12B-62FE9621740E}" srcOrd="0" destOrd="0" presId="urn:microsoft.com/office/officeart/2005/8/layout/hList1"/>
    <dgm:cxn modelId="{E67368B4-21CB-49FA-B3C9-5BACBB6E01F1}" type="presParOf" srcId="{6F941A0C-4DB6-491A-A346-960F7C362321}" destId="{3D7BFB57-2364-4478-A838-5E26E1BC61F9}" srcOrd="1" destOrd="0" presId="urn:microsoft.com/office/officeart/2005/8/layout/hList1"/>
    <dgm:cxn modelId="{4AA031D3-C5D1-43EF-A184-9F7D8EF58470}" type="presParOf" srcId="{AD54A9EB-8948-46BD-BD2C-CE3E8C72663C}" destId="{C49B6934-6A83-4759-91FA-93050456B86E}" srcOrd="3" destOrd="0" presId="urn:microsoft.com/office/officeart/2005/8/layout/hList1"/>
    <dgm:cxn modelId="{44E9C76C-43BB-417D-8EB0-962123D78EE9}" type="presParOf" srcId="{AD54A9EB-8948-46BD-BD2C-CE3E8C72663C}" destId="{973171D9-AA8B-4328-A8FC-4688DEA7ECFF}" srcOrd="4" destOrd="0" presId="urn:microsoft.com/office/officeart/2005/8/layout/hList1"/>
    <dgm:cxn modelId="{24A62C82-6AD4-4145-AA5C-77817A69BF2B}" type="presParOf" srcId="{973171D9-AA8B-4328-A8FC-4688DEA7ECFF}" destId="{65B68B0E-FB44-4192-8E4C-C469A9442A42}" srcOrd="0" destOrd="0" presId="urn:microsoft.com/office/officeart/2005/8/layout/hList1"/>
    <dgm:cxn modelId="{A89A2D79-CDDB-461C-A890-36F7083B657F}" type="presParOf" srcId="{973171D9-AA8B-4328-A8FC-4688DEA7ECFF}" destId="{F21C8E61-0FFF-4958-A6F7-5394FCD502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AFF61-4C1F-49C0-8BAA-C7F9443F7E41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33F30B-1B1B-442C-A340-7EDFE9B1CCA5}">
      <dgm:prSet phldrT="[Text]"/>
      <dgm:spPr/>
      <dgm:t>
        <a:bodyPr/>
        <a:lstStyle/>
        <a:p>
          <a:r>
            <a:rPr lang="en-GB"/>
            <a:t>No national rent policy in Scotland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07E39-9186-4483-9A06-E589DE70F3A7}" type="parTrans" cxnId="{3BD85066-DCCF-4366-AE39-7707CD425794}">
      <dgm:prSet/>
      <dgm:spPr/>
      <dgm:t>
        <a:bodyPr/>
        <a:lstStyle/>
        <a:p>
          <a:endParaRPr lang="en-GB"/>
        </a:p>
      </dgm:t>
    </dgm:pt>
    <dgm:pt modelId="{BBB41941-98D9-4D13-B4A6-C96060661A38}" type="sibTrans" cxnId="{3BD85066-DCCF-4366-AE39-7707CD425794}">
      <dgm:prSet/>
      <dgm:spPr/>
      <dgm:t>
        <a:bodyPr/>
        <a:lstStyle/>
        <a:p>
          <a:endParaRPr lang="en-GB"/>
        </a:p>
      </dgm:t>
    </dgm:pt>
    <dgm:pt modelId="{D1D257F8-640E-4CAD-83CA-C6A9ABE759B5}">
      <dgm:prSet phldrT="[Text]"/>
      <dgm:spPr/>
      <dgm:t>
        <a:bodyPr/>
        <a:lstStyle/>
        <a:p>
          <a:r>
            <a:rPr lang="en-GB"/>
            <a:t>Affordable Housing Supply Programme sets benchmark rent levels for new affordable homes with subsidy from the Scottish Government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84568-6DEA-48EE-A81E-141739AEDF66}" type="parTrans" cxnId="{5DA72A4E-FFFD-4FE5-B778-4D3E69687771}">
      <dgm:prSet/>
      <dgm:spPr/>
      <dgm:t>
        <a:bodyPr/>
        <a:lstStyle/>
        <a:p>
          <a:endParaRPr lang="en-GB"/>
        </a:p>
      </dgm:t>
    </dgm:pt>
    <dgm:pt modelId="{76F1E9A8-284A-41C0-887D-AB6258260F08}" type="sibTrans" cxnId="{5DA72A4E-FFFD-4FE5-B778-4D3E69687771}">
      <dgm:prSet/>
      <dgm:spPr/>
      <dgm:t>
        <a:bodyPr/>
        <a:lstStyle/>
        <a:p>
          <a:endParaRPr lang="en-GB"/>
        </a:p>
      </dgm:t>
    </dgm:pt>
    <dgm:pt modelId="{A6E739BC-F315-4C82-80CD-D7A7F7C5CB7F}">
      <dgm:prSet phldrT="[Text]"/>
      <dgm:spPr/>
      <dgm:t>
        <a:bodyPr/>
        <a:lstStyle/>
        <a:p>
          <a:r>
            <a:rPr lang="en-GB"/>
            <a:t>The </a:t>
          </a:r>
          <a:r>
            <a:rPr lang="en-GB">
              <a:hlinkClick xmlns:r="http://schemas.openxmlformats.org/officeDocument/2006/relationships" r:id="rId1"/>
            </a:rPr>
            <a:t>Scottish Social Housing Charter</a:t>
          </a:r>
          <a:r>
            <a:rPr lang="en-GB"/>
            <a:t> (SSHC) which sets out the standards that social landlords should be achieving 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12E74-7827-4DA9-AA23-569723F6708D}" type="parTrans" cxnId="{36F2F92C-EEB3-44A2-8900-73A7C5D92D10}">
      <dgm:prSet/>
      <dgm:spPr/>
      <dgm:t>
        <a:bodyPr/>
        <a:lstStyle/>
        <a:p>
          <a:endParaRPr lang="en-GB"/>
        </a:p>
      </dgm:t>
    </dgm:pt>
    <dgm:pt modelId="{60DE1450-BC12-4ED2-93FA-D99EFEC4713D}" type="sibTrans" cxnId="{36F2F92C-EEB3-44A2-8900-73A7C5D92D10}">
      <dgm:prSet/>
      <dgm:spPr/>
      <dgm:t>
        <a:bodyPr/>
        <a:lstStyle/>
        <a:p>
          <a:endParaRPr lang="en-GB"/>
        </a:p>
      </dgm:t>
    </dgm:pt>
    <dgm:pt modelId="{2C003CB7-B86C-41FC-9898-889800D5EFD9}">
      <dgm:prSet phldrT="[Text]"/>
      <dgm:spPr/>
      <dgm:t>
        <a:bodyPr/>
        <a:lstStyle/>
        <a:p>
          <a:r>
            <a:rPr lang="en-GB"/>
            <a:t>Social landlords set rents and service charges in consultation with their tenants and other customers 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D6A41-AF40-41A9-B4F6-75CD2BC2BB99}" type="parTrans" cxnId="{01F60DE8-5DC1-47EC-8C5C-4D14C76A14C4}">
      <dgm:prSet/>
      <dgm:spPr/>
      <dgm:t>
        <a:bodyPr/>
        <a:lstStyle/>
        <a:p>
          <a:endParaRPr lang="en-GB"/>
        </a:p>
      </dgm:t>
    </dgm:pt>
    <dgm:pt modelId="{DBA3C091-F3B5-4E85-8A0D-75CBF024DFB2}" type="sibTrans" cxnId="{01F60DE8-5DC1-47EC-8C5C-4D14C76A14C4}">
      <dgm:prSet/>
      <dgm:spPr/>
      <dgm:t>
        <a:bodyPr/>
        <a:lstStyle/>
        <a:p>
          <a:endParaRPr lang="en-GB"/>
        </a:p>
      </dgm:t>
    </dgm:pt>
    <dgm:pt modelId="{3EA76CEC-9AED-4B22-AC2E-D5BAFD532383}">
      <dgm:prSet phldrT="[Text]"/>
      <dgm:spPr/>
      <dgm:t>
        <a:bodyPr/>
        <a:lstStyle/>
        <a:p>
          <a:r>
            <a:rPr lang="en-GB"/>
            <a:t>Social landlords must take ‘affordability’ into account when proposing  rent increases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C63F6-76A9-442C-9C8C-C540172F0E6E}" type="parTrans" cxnId="{1C4A2065-2483-47AF-BACB-DDF89948EBB6}">
      <dgm:prSet/>
      <dgm:spPr/>
      <dgm:t>
        <a:bodyPr/>
        <a:lstStyle/>
        <a:p>
          <a:endParaRPr lang="en-GB"/>
        </a:p>
      </dgm:t>
    </dgm:pt>
    <dgm:pt modelId="{E460CEFC-DD80-44D5-AD3F-A29458052FBA}" type="sibTrans" cxnId="{1C4A2065-2483-47AF-BACB-DDF89948EBB6}">
      <dgm:prSet/>
      <dgm:spPr/>
      <dgm:t>
        <a:bodyPr/>
        <a:lstStyle/>
        <a:p>
          <a:endParaRPr lang="en-GB"/>
        </a:p>
      </dgm:t>
    </dgm:pt>
    <dgm:pt modelId="{A3F0E11F-48DC-4F9A-B606-F5CA02B20BDE}">
      <dgm:prSet phldrT="[Text]"/>
      <dgm:spPr/>
      <dgm:t>
        <a:bodyPr/>
        <a:lstStyle/>
        <a:p>
          <a:r>
            <a:rPr lang="en-GB"/>
            <a:t>SFHA and </a:t>
          </a:r>
          <a:r>
            <a:rPr lang="en-GB" err="1"/>
            <a:t>Housemark</a:t>
          </a:r>
          <a:r>
            <a:rPr lang="en-GB"/>
            <a:t> Scotland have developed an interactive tool to help their members assess the affordability of their rents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C01C4-E69A-495A-88A6-9CE65E6DD9A5}" type="parTrans" cxnId="{4FC7A6A3-F766-486B-93DC-81698B62B44F}">
      <dgm:prSet/>
      <dgm:spPr/>
      <dgm:t>
        <a:bodyPr/>
        <a:lstStyle/>
        <a:p>
          <a:endParaRPr lang="en-GB"/>
        </a:p>
      </dgm:t>
    </dgm:pt>
    <dgm:pt modelId="{5816B64A-3569-4B4A-9750-B6CDA54FDA4D}" type="sibTrans" cxnId="{4FC7A6A3-F766-486B-93DC-81698B62B44F}">
      <dgm:prSet/>
      <dgm:spPr/>
      <dgm:t>
        <a:bodyPr/>
        <a:lstStyle/>
        <a:p>
          <a:endParaRPr lang="en-GB"/>
        </a:p>
      </dgm:t>
    </dgm:pt>
    <dgm:pt modelId="{4C839D97-4F0B-4096-88FA-DEB59543F3BE}" type="pres">
      <dgm:prSet presAssocID="{6C0AFF61-4C1F-49C0-8BAA-C7F9443F7E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9091D9-9147-4883-BB9D-44ACC6B9A48B}" type="pres">
      <dgm:prSet presAssocID="{2D33F30B-1B1B-442C-A340-7EDFE9B1CCA5}" presName="vertOne" presStyleCnt="0"/>
      <dgm:spPr/>
    </dgm:pt>
    <dgm:pt modelId="{5613A83E-5602-4150-9724-3D2641F5E066}" type="pres">
      <dgm:prSet presAssocID="{2D33F30B-1B1B-442C-A340-7EDFE9B1CCA5}" presName="txOne" presStyleLbl="node0" presStyleIdx="0" presStyleCnt="1">
        <dgm:presLayoutVars>
          <dgm:chPref val="3"/>
        </dgm:presLayoutVars>
      </dgm:prSet>
      <dgm:spPr/>
    </dgm:pt>
    <dgm:pt modelId="{BFAE194D-5F97-4FC9-9C05-1137B991E65C}" type="pres">
      <dgm:prSet presAssocID="{2D33F30B-1B1B-442C-A340-7EDFE9B1CCA5}" presName="parTransOne" presStyleCnt="0"/>
      <dgm:spPr/>
    </dgm:pt>
    <dgm:pt modelId="{BA520934-A3E6-44E2-91A3-070094DEB295}" type="pres">
      <dgm:prSet presAssocID="{2D33F30B-1B1B-442C-A340-7EDFE9B1CCA5}" presName="horzOne" presStyleCnt="0"/>
      <dgm:spPr/>
    </dgm:pt>
    <dgm:pt modelId="{37A63284-4BAC-418B-9E09-FD1AB183DD31}" type="pres">
      <dgm:prSet presAssocID="{D1D257F8-640E-4CAD-83CA-C6A9ABE759B5}" presName="vertTwo" presStyleCnt="0"/>
      <dgm:spPr/>
    </dgm:pt>
    <dgm:pt modelId="{C85E1C89-81AA-4951-AE72-AEA8BD3D9AFD}" type="pres">
      <dgm:prSet presAssocID="{D1D257F8-640E-4CAD-83CA-C6A9ABE759B5}" presName="txTwo" presStyleLbl="node2" presStyleIdx="0" presStyleCnt="2">
        <dgm:presLayoutVars>
          <dgm:chPref val="3"/>
        </dgm:presLayoutVars>
      </dgm:prSet>
      <dgm:spPr/>
    </dgm:pt>
    <dgm:pt modelId="{B7A88857-5FEB-4716-A3B7-3C7ED5DFA812}" type="pres">
      <dgm:prSet presAssocID="{D1D257F8-640E-4CAD-83CA-C6A9ABE759B5}" presName="parTransTwo" presStyleCnt="0"/>
      <dgm:spPr/>
    </dgm:pt>
    <dgm:pt modelId="{55338C9C-B064-4D1E-A70D-1AC6A9183107}" type="pres">
      <dgm:prSet presAssocID="{D1D257F8-640E-4CAD-83CA-C6A9ABE759B5}" presName="horzTwo" presStyleCnt="0"/>
      <dgm:spPr/>
    </dgm:pt>
    <dgm:pt modelId="{2C39B5B4-CCA0-425E-8117-85598DC2D32F}" type="pres">
      <dgm:prSet presAssocID="{A6E739BC-F315-4C82-80CD-D7A7F7C5CB7F}" presName="vertThree" presStyleCnt="0"/>
      <dgm:spPr/>
    </dgm:pt>
    <dgm:pt modelId="{5E5F1A0A-C55A-4F8E-B882-9C0A42B47D70}" type="pres">
      <dgm:prSet presAssocID="{A6E739BC-F315-4C82-80CD-D7A7F7C5CB7F}" presName="txThree" presStyleLbl="node3" presStyleIdx="0" presStyleCnt="3" custLinFactNeighborX="-36" custLinFactNeighborY="-1421">
        <dgm:presLayoutVars>
          <dgm:chPref val="3"/>
        </dgm:presLayoutVars>
      </dgm:prSet>
      <dgm:spPr/>
    </dgm:pt>
    <dgm:pt modelId="{536EFCE1-71B4-42C8-9C7E-AB1AF368963E}" type="pres">
      <dgm:prSet presAssocID="{A6E739BC-F315-4C82-80CD-D7A7F7C5CB7F}" presName="horzThree" presStyleCnt="0"/>
      <dgm:spPr/>
    </dgm:pt>
    <dgm:pt modelId="{AC6D7DB1-D800-48A4-AB8B-2409BAC3E9AA}" type="pres">
      <dgm:prSet presAssocID="{60DE1450-BC12-4ED2-93FA-D99EFEC4713D}" presName="sibSpaceThree" presStyleCnt="0"/>
      <dgm:spPr/>
    </dgm:pt>
    <dgm:pt modelId="{F5E02B0B-7C9C-403B-8A8F-5ED0C509A755}" type="pres">
      <dgm:prSet presAssocID="{2C003CB7-B86C-41FC-9898-889800D5EFD9}" presName="vertThree" presStyleCnt="0"/>
      <dgm:spPr/>
    </dgm:pt>
    <dgm:pt modelId="{38E52687-3301-438B-8B8C-9CDA3D53DC9D}" type="pres">
      <dgm:prSet presAssocID="{2C003CB7-B86C-41FC-9898-889800D5EFD9}" presName="txThree" presStyleLbl="node3" presStyleIdx="1" presStyleCnt="3">
        <dgm:presLayoutVars>
          <dgm:chPref val="3"/>
        </dgm:presLayoutVars>
      </dgm:prSet>
      <dgm:spPr/>
    </dgm:pt>
    <dgm:pt modelId="{D5AEE6CB-0D57-4D2A-B72B-31A6D56813D8}" type="pres">
      <dgm:prSet presAssocID="{2C003CB7-B86C-41FC-9898-889800D5EFD9}" presName="horzThree" presStyleCnt="0"/>
      <dgm:spPr/>
    </dgm:pt>
    <dgm:pt modelId="{B7F9C5A8-C510-49B5-837F-761054B8A842}" type="pres">
      <dgm:prSet presAssocID="{76F1E9A8-284A-41C0-887D-AB6258260F08}" presName="sibSpaceTwo" presStyleCnt="0"/>
      <dgm:spPr/>
    </dgm:pt>
    <dgm:pt modelId="{1E46A051-455C-4926-9F86-401E1F1396B2}" type="pres">
      <dgm:prSet presAssocID="{3EA76CEC-9AED-4B22-AC2E-D5BAFD532383}" presName="vertTwo" presStyleCnt="0"/>
      <dgm:spPr/>
    </dgm:pt>
    <dgm:pt modelId="{D4D9E71D-D492-45B2-B7DD-4E51A31676A7}" type="pres">
      <dgm:prSet presAssocID="{3EA76CEC-9AED-4B22-AC2E-D5BAFD532383}" presName="txTwo" presStyleLbl="node2" presStyleIdx="1" presStyleCnt="2">
        <dgm:presLayoutVars>
          <dgm:chPref val="3"/>
        </dgm:presLayoutVars>
      </dgm:prSet>
      <dgm:spPr/>
    </dgm:pt>
    <dgm:pt modelId="{99A6E413-6C3B-44E6-AEE2-CDE3BB9C7519}" type="pres">
      <dgm:prSet presAssocID="{3EA76CEC-9AED-4B22-AC2E-D5BAFD532383}" presName="parTransTwo" presStyleCnt="0"/>
      <dgm:spPr/>
    </dgm:pt>
    <dgm:pt modelId="{07C5595D-747F-44A5-9AF8-449AAFF248B4}" type="pres">
      <dgm:prSet presAssocID="{3EA76CEC-9AED-4B22-AC2E-D5BAFD532383}" presName="horzTwo" presStyleCnt="0"/>
      <dgm:spPr/>
    </dgm:pt>
    <dgm:pt modelId="{AB7517A1-378E-4D77-B85F-B39E0769D85F}" type="pres">
      <dgm:prSet presAssocID="{A3F0E11F-48DC-4F9A-B606-F5CA02B20BDE}" presName="vertThree" presStyleCnt="0"/>
      <dgm:spPr/>
    </dgm:pt>
    <dgm:pt modelId="{2E7A74A5-D416-4601-8D7F-C4E80E971AAB}" type="pres">
      <dgm:prSet presAssocID="{A3F0E11F-48DC-4F9A-B606-F5CA02B20BDE}" presName="txThree" presStyleLbl="node3" presStyleIdx="2" presStyleCnt="3">
        <dgm:presLayoutVars>
          <dgm:chPref val="3"/>
        </dgm:presLayoutVars>
      </dgm:prSet>
      <dgm:spPr/>
    </dgm:pt>
    <dgm:pt modelId="{559A1AF5-6239-4120-99D8-3110660EF9C7}" type="pres">
      <dgm:prSet presAssocID="{A3F0E11F-48DC-4F9A-B606-F5CA02B20BDE}" presName="horzThree" presStyleCnt="0"/>
      <dgm:spPr/>
    </dgm:pt>
  </dgm:ptLst>
  <dgm:cxnLst>
    <dgm:cxn modelId="{206DD019-FE3C-4F16-A3C6-B59C9C20306A}" type="presOf" srcId="{D1D257F8-640E-4CAD-83CA-C6A9ABE759B5}" destId="{C85E1C89-81AA-4951-AE72-AEA8BD3D9AFD}" srcOrd="0" destOrd="0" presId="urn:microsoft.com/office/officeart/2005/8/layout/hierarchy4"/>
    <dgm:cxn modelId="{36F2F92C-EEB3-44A2-8900-73A7C5D92D10}" srcId="{D1D257F8-640E-4CAD-83CA-C6A9ABE759B5}" destId="{A6E739BC-F315-4C82-80CD-D7A7F7C5CB7F}" srcOrd="0" destOrd="0" parTransId="{A2012E74-7827-4DA9-AA23-569723F6708D}" sibTransId="{60DE1450-BC12-4ED2-93FA-D99EFEC4713D}"/>
    <dgm:cxn modelId="{26750D2E-EDED-4D48-B4E7-881EF939BEA0}" type="presOf" srcId="{A6E739BC-F315-4C82-80CD-D7A7F7C5CB7F}" destId="{5E5F1A0A-C55A-4F8E-B882-9C0A42B47D70}" srcOrd="0" destOrd="0" presId="urn:microsoft.com/office/officeart/2005/8/layout/hierarchy4"/>
    <dgm:cxn modelId="{C756A736-F2F8-4F68-B219-8AC3C726A2C3}" type="presOf" srcId="{2D33F30B-1B1B-442C-A340-7EDFE9B1CCA5}" destId="{5613A83E-5602-4150-9724-3D2641F5E066}" srcOrd="0" destOrd="0" presId="urn:microsoft.com/office/officeart/2005/8/layout/hierarchy4"/>
    <dgm:cxn modelId="{1C4A2065-2483-47AF-BACB-DDF89948EBB6}" srcId="{2D33F30B-1B1B-442C-A340-7EDFE9B1CCA5}" destId="{3EA76CEC-9AED-4B22-AC2E-D5BAFD532383}" srcOrd="1" destOrd="0" parTransId="{016C63F6-76A9-442C-9C8C-C540172F0E6E}" sibTransId="{E460CEFC-DD80-44D5-AD3F-A29458052FBA}"/>
    <dgm:cxn modelId="{3BD85066-DCCF-4366-AE39-7707CD425794}" srcId="{6C0AFF61-4C1F-49C0-8BAA-C7F9443F7E41}" destId="{2D33F30B-1B1B-442C-A340-7EDFE9B1CCA5}" srcOrd="0" destOrd="0" parTransId="{C3B07E39-9186-4483-9A06-E589DE70F3A7}" sibTransId="{BBB41941-98D9-4D13-B4A6-C96060661A38}"/>
    <dgm:cxn modelId="{5DA72A4E-FFFD-4FE5-B778-4D3E69687771}" srcId="{2D33F30B-1B1B-442C-A340-7EDFE9B1CCA5}" destId="{D1D257F8-640E-4CAD-83CA-C6A9ABE759B5}" srcOrd="0" destOrd="0" parTransId="{45D84568-6DEA-48EE-A81E-141739AEDF66}" sibTransId="{76F1E9A8-284A-41C0-887D-AB6258260F08}"/>
    <dgm:cxn modelId="{44E93A7F-0970-4934-8D3B-61BD031E7A05}" type="presOf" srcId="{A3F0E11F-48DC-4F9A-B606-F5CA02B20BDE}" destId="{2E7A74A5-D416-4601-8D7F-C4E80E971AAB}" srcOrd="0" destOrd="0" presId="urn:microsoft.com/office/officeart/2005/8/layout/hierarchy4"/>
    <dgm:cxn modelId="{C95696A2-E1AD-4316-9D93-40FE4D9D9FA5}" type="presOf" srcId="{3EA76CEC-9AED-4B22-AC2E-D5BAFD532383}" destId="{D4D9E71D-D492-45B2-B7DD-4E51A31676A7}" srcOrd="0" destOrd="0" presId="urn:microsoft.com/office/officeart/2005/8/layout/hierarchy4"/>
    <dgm:cxn modelId="{4FC7A6A3-F766-486B-93DC-81698B62B44F}" srcId="{3EA76CEC-9AED-4B22-AC2E-D5BAFD532383}" destId="{A3F0E11F-48DC-4F9A-B606-F5CA02B20BDE}" srcOrd="0" destOrd="0" parTransId="{058C01C4-E69A-495A-88A6-9CE65E6DD9A5}" sibTransId="{5816B64A-3569-4B4A-9750-B6CDA54FDA4D}"/>
    <dgm:cxn modelId="{F2A281AE-3C82-4890-9E65-C247D20DE03A}" type="presOf" srcId="{2C003CB7-B86C-41FC-9898-889800D5EFD9}" destId="{38E52687-3301-438B-8B8C-9CDA3D53DC9D}" srcOrd="0" destOrd="0" presId="urn:microsoft.com/office/officeart/2005/8/layout/hierarchy4"/>
    <dgm:cxn modelId="{6A46FBB0-E499-46FF-8BAC-4F25C0507B27}" type="presOf" srcId="{6C0AFF61-4C1F-49C0-8BAA-C7F9443F7E41}" destId="{4C839D97-4F0B-4096-88FA-DEB59543F3BE}" srcOrd="0" destOrd="0" presId="urn:microsoft.com/office/officeart/2005/8/layout/hierarchy4"/>
    <dgm:cxn modelId="{01F60DE8-5DC1-47EC-8C5C-4D14C76A14C4}" srcId="{D1D257F8-640E-4CAD-83CA-C6A9ABE759B5}" destId="{2C003CB7-B86C-41FC-9898-889800D5EFD9}" srcOrd="1" destOrd="0" parTransId="{32FD6A41-AF40-41A9-B4F6-75CD2BC2BB99}" sibTransId="{DBA3C091-F3B5-4E85-8A0D-75CBF024DFB2}"/>
    <dgm:cxn modelId="{70177E09-5AAB-4C2B-AACD-6A092A675519}" type="presParOf" srcId="{4C839D97-4F0B-4096-88FA-DEB59543F3BE}" destId="{529091D9-9147-4883-BB9D-44ACC6B9A48B}" srcOrd="0" destOrd="0" presId="urn:microsoft.com/office/officeart/2005/8/layout/hierarchy4"/>
    <dgm:cxn modelId="{AAAC404F-4186-4E19-89B4-8D0BE19CFF23}" type="presParOf" srcId="{529091D9-9147-4883-BB9D-44ACC6B9A48B}" destId="{5613A83E-5602-4150-9724-3D2641F5E066}" srcOrd="0" destOrd="0" presId="urn:microsoft.com/office/officeart/2005/8/layout/hierarchy4"/>
    <dgm:cxn modelId="{A9922877-75A1-40EB-88BD-85B31E98D13B}" type="presParOf" srcId="{529091D9-9147-4883-BB9D-44ACC6B9A48B}" destId="{BFAE194D-5F97-4FC9-9C05-1137B991E65C}" srcOrd="1" destOrd="0" presId="urn:microsoft.com/office/officeart/2005/8/layout/hierarchy4"/>
    <dgm:cxn modelId="{39CA6421-8461-43C5-829F-538189EDD67E}" type="presParOf" srcId="{529091D9-9147-4883-BB9D-44ACC6B9A48B}" destId="{BA520934-A3E6-44E2-91A3-070094DEB295}" srcOrd="2" destOrd="0" presId="urn:microsoft.com/office/officeart/2005/8/layout/hierarchy4"/>
    <dgm:cxn modelId="{FD2D078C-8848-4448-BF2A-71BACDD42F1C}" type="presParOf" srcId="{BA520934-A3E6-44E2-91A3-070094DEB295}" destId="{37A63284-4BAC-418B-9E09-FD1AB183DD31}" srcOrd="0" destOrd="0" presId="urn:microsoft.com/office/officeart/2005/8/layout/hierarchy4"/>
    <dgm:cxn modelId="{4FC10DC1-E37C-4BC9-987A-52F7B8DC06C4}" type="presParOf" srcId="{37A63284-4BAC-418B-9E09-FD1AB183DD31}" destId="{C85E1C89-81AA-4951-AE72-AEA8BD3D9AFD}" srcOrd="0" destOrd="0" presId="urn:microsoft.com/office/officeart/2005/8/layout/hierarchy4"/>
    <dgm:cxn modelId="{3A567604-76AD-4602-AC1C-82B0EB7B683C}" type="presParOf" srcId="{37A63284-4BAC-418B-9E09-FD1AB183DD31}" destId="{B7A88857-5FEB-4716-A3B7-3C7ED5DFA812}" srcOrd="1" destOrd="0" presId="urn:microsoft.com/office/officeart/2005/8/layout/hierarchy4"/>
    <dgm:cxn modelId="{493BABF3-F6A2-41AE-B1BD-62C0F1809CC0}" type="presParOf" srcId="{37A63284-4BAC-418B-9E09-FD1AB183DD31}" destId="{55338C9C-B064-4D1E-A70D-1AC6A9183107}" srcOrd="2" destOrd="0" presId="urn:microsoft.com/office/officeart/2005/8/layout/hierarchy4"/>
    <dgm:cxn modelId="{70B409C7-E62A-4EBC-B981-C67803FCC1CF}" type="presParOf" srcId="{55338C9C-B064-4D1E-A70D-1AC6A9183107}" destId="{2C39B5B4-CCA0-425E-8117-85598DC2D32F}" srcOrd="0" destOrd="0" presId="urn:microsoft.com/office/officeart/2005/8/layout/hierarchy4"/>
    <dgm:cxn modelId="{9C04A462-A5AB-4720-A96A-835F80A3B8FC}" type="presParOf" srcId="{2C39B5B4-CCA0-425E-8117-85598DC2D32F}" destId="{5E5F1A0A-C55A-4F8E-B882-9C0A42B47D70}" srcOrd="0" destOrd="0" presId="urn:microsoft.com/office/officeart/2005/8/layout/hierarchy4"/>
    <dgm:cxn modelId="{3355061E-96BF-418A-BABD-206C602096E5}" type="presParOf" srcId="{2C39B5B4-CCA0-425E-8117-85598DC2D32F}" destId="{536EFCE1-71B4-42C8-9C7E-AB1AF368963E}" srcOrd="1" destOrd="0" presId="urn:microsoft.com/office/officeart/2005/8/layout/hierarchy4"/>
    <dgm:cxn modelId="{FD1421AD-91C0-47F4-9A0F-CED168993CE4}" type="presParOf" srcId="{55338C9C-B064-4D1E-A70D-1AC6A9183107}" destId="{AC6D7DB1-D800-48A4-AB8B-2409BAC3E9AA}" srcOrd="1" destOrd="0" presId="urn:microsoft.com/office/officeart/2005/8/layout/hierarchy4"/>
    <dgm:cxn modelId="{25340179-8DE6-494D-BE04-CB5EAE4AC8DA}" type="presParOf" srcId="{55338C9C-B064-4D1E-A70D-1AC6A9183107}" destId="{F5E02B0B-7C9C-403B-8A8F-5ED0C509A755}" srcOrd="2" destOrd="0" presId="urn:microsoft.com/office/officeart/2005/8/layout/hierarchy4"/>
    <dgm:cxn modelId="{9EF35707-938D-45B5-B102-0DBE525F72CF}" type="presParOf" srcId="{F5E02B0B-7C9C-403B-8A8F-5ED0C509A755}" destId="{38E52687-3301-438B-8B8C-9CDA3D53DC9D}" srcOrd="0" destOrd="0" presId="urn:microsoft.com/office/officeart/2005/8/layout/hierarchy4"/>
    <dgm:cxn modelId="{F24E9CE8-0D89-438D-AEB7-FA3D72D3FCB2}" type="presParOf" srcId="{F5E02B0B-7C9C-403B-8A8F-5ED0C509A755}" destId="{D5AEE6CB-0D57-4D2A-B72B-31A6D56813D8}" srcOrd="1" destOrd="0" presId="urn:microsoft.com/office/officeart/2005/8/layout/hierarchy4"/>
    <dgm:cxn modelId="{FFFC9110-4832-4D94-A7C6-71157F1F90E3}" type="presParOf" srcId="{BA520934-A3E6-44E2-91A3-070094DEB295}" destId="{B7F9C5A8-C510-49B5-837F-761054B8A842}" srcOrd="1" destOrd="0" presId="urn:microsoft.com/office/officeart/2005/8/layout/hierarchy4"/>
    <dgm:cxn modelId="{5FDC1C62-A6A4-4556-A384-C65666ECFA80}" type="presParOf" srcId="{BA520934-A3E6-44E2-91A3-070094DEB295}" destId="{1E46A051-455C-4926-9F86-401E1F1396B2}" srcOrd="2" destOrd="0" presId="urn:microsoft.com/office/officeart/2005/8/layout/hierarchy4"/>
    <dgm:cxn modelId="{DF293709-F0EA-4009-ACD7-DEE117F0B375}" type="presParOf" srcId="{1E46A051-455C-4926-9F86-401E1F1396B2}" destId="{D4D9E71D-D492-45B2-B7DD-4E51A31676A7}" srcOrd="0" destOrd="0" presId="urn:microsoft.com/office/officeart/2005/8/layout/hierarchy4"/>
    <dgm:cxn modelId="{6E89C21D-E207-4986-B02E-C19E8D7EADCA}" type="presParOf" srcId="{1E46A051-455C-4926-9F86-401E1F1396B2}" destId="{99A6E413-6C3B-44E6-AEE2-CDE3BB9C7519}" srcOrd="1" destOrd="0" presId="urn:microsoft.com/office/officeart/2005/8/layout/hierarchy4"/>
    <dgm:cxn modelId="{29468913-71D5-4A58-99DF-A8476343F4E8}" type="presParOf" srcId="{1E46A051-455C-4926-9F86-401E1F1396B2}" destId="{07C5595D-747F-44A5-9AF8-449AAFF248B4}" srcOrd="2" destOrd="0" presId="urn:microsoft.com/office/officeart/2005/8/layout/hierarchy4"/>
    <dgm:cxn modelId="{B96FA39D-1B88-4011-A31D-82CB3F8F48EE}" type="presParOf" srcId="{07C5595D-747F-44A5-9AF8-449AAFF248B4}" destId="{AB7517A1-378E-4D77-B85F-B39E0769D85F}" srcOrd="0" destOrd="0" presId="urn:microsoft.com/office/officeart/2005/8/layout/hierarchy4"/>
    <dgm:cxn modelId="{C1F39EBF-8077-48D2-83CD-2B108182AE4E}" type="presParOf" srcId="{AB7517A1-378E-4D77-B85F-B39E0769D85F}" destId="{2E7A74A5-D416-4601-8D7F-C4E80E971AAB}" srcOrd="0" destOrd="0" presId="urn:microsoft.com/office/officeart/2005/8/layout/hierarchy4"/>
    <dgm:cxn modelId="{214B2D2A-2084-4F8D-8B71-E8A9E2998B56}" type="presParOf" srcId="{AB7517A1-378E-4D77-B85F-B39E0769D85F}" destId="{559A1AF5-6239-4120-99D8-3110660EF9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0A3F7-E099-4A3F-A963-67F5B394E2A2}">
      <dsp:nvSpPr>
        <dsp:cNvPr id="0" name=""/>
        <dsp:cNvSpPr/>
      </dsp:nvSpPr>
      <dsp:spPr>
        <a:xfrm>
          <a:off x="2661" y="107169"/>
          <a:ext cx="2595004" cy="526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rial" panose="020B0604020202020204" pitchFamily="34" charset="0"/>
              <a:cs typeface="Arial" panose="020B0604020202020204" pitchFamily="34" charset="0"/>
            </a:rPr>
            <a:t>Residual Income</a:t>
          </a:r>
        </a:p>
      </dsp:txBody>
      <dsp:txXfrm>
        <a:off x="2661" y="107169"/>
        <a:ext cx="2595004" cy="526687"/>
      </dsp:txXfrm>
    </dsp:sp>
    <dsp:sp modelId="{6B6FA919-73ED-4510-94EB-FBD21D90CDD6}">
      <dsp:nvSpPr>
        <dsp:cNvPr id="0" name=""/>
        <dsp:cNvSpPr/>
      </dsp:nvSpPr>
      <dsp:spPr>
        <a:xfrm>
          <a:off x="2661" y="633857"/>
          <a:ext cx="2595004" cy="30070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How much income should a household have left over after housing costs are met in order to meet other costs such as food, fuel, travel, social interaction and so on  </a:t>
          </a:r>
        </a:p>
      </dsp:txBody>
      <dsp:txXfrm>
        <a:off x="2661" y="633857"/>
        <a:ext cx="2595004" cy="3007061"/>
      </dsp:txXfrm>
    </dsp:sp>
    <dsp:sp modelId="{D50922AA-3028-45F7-A12B-62FE9621740E}">
      <dsp:nvSpPr>
        <dsp:cNvPr id="0" name=""/>
        <dsp:cNvSpPr/>
      </dsp:nvSpPr>
      <dsp:spPr>
        <a:xfrm>
          <a:off x="2960966" y="107169"/>
          <a:ext cx="2595004" cy="52668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rial" panose="020B0604020202020204" pitchFamily="34" charset="0"/>
              <a:cs typeface="Arial" panose="020B0604020202020204" pitchFamily="34" charset="0"/>
            </a:rPr>
            <a:t>JRF Minimum Income Standards</a:t>
          </a:r>
        </a:p>
      </dsp:txBody>
      <dsp:txXfrm>
        <a:off x="2960966" y="107169"/>
        <a:ext cx="2595004" cy="526687"/>
      </dsp:txXfrm>
    </dsp:sp>
    <dsp:sp modelId="{3D7BFB57-2364-4478-A838-5E26E1BC61F9}">
      <dsp:nvSpPr>
        <dsp:cNvPr id="0" name=""/>
        <dsp:cNvSpPr/>
      </dsp:nvSpPr>
      <dsp:spPr>
        <a:xfrm>
          <a:off x="2960966" y="633857"/>
          <a:ext cx="2595004" cy="3007061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 benchmark of minimum needs based on goods and services that the public think are necessary for an adequate standard of living in the UK.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 This is updated annually and includes food, clothes, housing, and social and cultural participation, and it is calculated for different household types</a:t>
          </a:r>
        </a:p>
      </dsp:txBody>
      <dsp:txXfrm>
        <a:off x="2960966" y="633857"/>
        <a:ext cx="2595004" cy="3007061"/>
      </dsp:txXfrm>
    </dsp:sp>
    <dsp:sp modelId="{65B68B0E-FB44-4192-8E4C-C469A9442A42}">
      <dsp:nvSpPr>
        <dsp:cNvPr id="0" name=""/>
        <dsp:cNvSpPr/>
      </dsp:nvSpPr>
      <dsp:spPr>
        <a:xfrm>
          <a:off x="5919271" y="107169"/>
          <a:ext cx="2595004" cy="5266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Householders perspective</a:t>
          </a:r>
          <a:endParaRPr lang="en-GB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9271" y="107169"/>
        <a:ext cx="2595004" cy="526687"/>
      </dsp:txXfrm>
    </dsp:sp>
    <dsp:sp modelId="{F21C8E61-0FFF-4958-A6F7-5394FCD502E2}">
      <dsp:nvSpPr>
        <dsp:cNvPr id="0" name=""/>
        <dsp:cNvSpPr/>
      </dsp:nvSpPr>
      <dsp:spPr>
        <a:xfrm>
          <a:off x="5921933" y="639059"/>
          <a:ext cx="2595004" cy="300706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This considers affordability from the tenant/ householder’s perspective.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The allows consideration of what is appropriate rent or mortgage payments on the home without regularly having to cut spending on household essentials like food or heating.</a:t>
          </a:r>
        </a:p>
      </dsp:txBody>
      <dsp:txXfrm>
        <a:off x="5921933" y="639059"/>
        <a:ext cx="2595004" cy="3007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3A83E-5602-4150-9724-3D2641F5E066}">
      <dsp:nvSpPr>
        <dsp:cNvPr id="0" name=""/>
        <dsp:cNvSpPr/>
      </dsp:nvSpPr>
      <dsp:spPr>
        <a:xfrm>
          <a:off x="530" y="1045"/>
          <a:ext cx="4626356" cy="8659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No national rent policy in Scotland</a:t>
          </a:r>
          <a:endParaRPr lang="en-GB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93" y="26408"/>
        <a:ext cx="4575630" cy="815216"/>
      </dsp:txXfrm>
    </dsp:sp>
    <dsp:sp modelId="{C85E1C89-81AA-4951-AE72-AEA8BD3D9AFD}">
      <dsp:nvSpPr>
        <dsp:cNvPr id="0" name=""/>
        <dsp:cNvSpPr/>
      </dsp:nvSpPr>
      <dsp:spPr>
        <a:xfrm>
          <a:off x="530" y="948220"/>
          <a:ext cx="3022079" cy="8659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Affordable Housing Supply Programme sets benchmark rent levels for new affordable homes with subsidy from the Scottish Government</a:t>
          </a:r>
          <a:endParaRPr lang="en-GB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93" y="973583"/>
        <a:ext cx="2971353" cy="815216"/>
      </dsp:txXfrm>
    </dsp:sp>
    <dsp:sp modelId="{5E5F1A0A-C55A-4F8E-B882-9C0A42B47D70}">
      <dsp:nvSpPr>
        <dsp:cNvPr id="0" name=""/>
        <dsp:cNvSpPr/>
      </dsp:nvSpPr>
      <dsp:spPr>
        <a:xfrm>
          <a:off x="0" y="1883090"/>
          <a:ext cx="1479960" cy="865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The </a:t>
          </a:r>
          <a:r>
            <a:rPr lang="en-GB" sz="900" kern="1200">
              <a:hlinkClick xmlns:r="http://schemas.openxmlformats.org/officeDocument/2006/relationships" r:id="rId1"/>
            </a:rPr>
            <a:t>Scottish Social Housing Charter</a:t>
          </a:r>
          <a:r>
            <a:rPr lang="en-GB" sz="900" kern="1200"/>
            <a:t> (SSHC) which sets out the standards that social landlords should be achieving </a:t>
          </a: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63" y="1908453"/>
        <a:ext cx="1429234" cy="815216"/>
      </dsp:txXfrm>
    </dsp:sp>
    <dsp:sp modelId="{38E52687-3301-438B-8B8C-9CDA3D53DC9D}">
      <dsp:nvSpPr>
        <dsp:cNvPr id="0" name=""/>
        <dsp:cNvSpPr/>
      </dsp:nvSpPr>
      <dsp:spPr>
        <a:xfrm>
          <a:off x="1542649" y="1895395"/>
          <a:ext cx="1479960" cy="865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Social landlords set rents and service charges in consultation with their tenants and other customers </a:t>
          </a: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8012" y="1920758"/>
        <a:ext cx="1429234" cy="815216"/>
      </dsp:txXfrm>
    </dsp:sp>
    <dsp:sp modelId="{D4D9E71D-D492-45B2-B7DD-4E51A31676A7}">
      <dsp:nvSpPr>
        <dsp:cNvPr id="0" name=""/>
        <dsp:cNvSpPr/>
      </dsp:nvSpPr>
      <dsp:spPr>
        <a:xfrm>
          <a:off x="3146926" y="948220"/>
          <a:ext cx="1479960" cy="8659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Social landlords must take ‘affordability’ into account when proposing  rent increases</a:t>
          </a:r>
          <a:endParaRPr lang="en-GB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2289" y="973583"/>
        <a:ext cx="1429234" cy="815216"/>
      </dsp:txXfrm>
    </dsp:sp>
    <dsp:sp modelId="{2E7A74A5-D416-4601-8D7F-C4E80E971AAB}">
      <dsp:nvSpPr>
        <dsp:cNvPr id="0" name=""/>
        <dsp:cNvSpPr/>
      </dsp:nvSpPr>
      <dsp:spPr>
        <a:xfrm>
          <a:off x="3146926" y="1895395"/>
          <a:ext cx="1479960" cy="865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SFHA and </a:t>
          </a:r>
          <a:r>
            <a:rPr lang="en-GB" sz="900" kern="1200" err="1"/>
            <a:t>Housemark</a:t>
          </a:r>
          <a:r>
            <a:rPr lang="en-GB" sz="900" kern="1200"/>
            <a:t> Scotland have developed an interactive tool to help their members assess the affordability of their rents</a:t>
          </a: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2289" y="1920758"/>
        <a:ext cx="1429234" cy="81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481A-75B0-49DC-A4CE-27473349B72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7AE19-842F-43A1-9591-2F60502C3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Also worth reflecting on the commitment to human rights legislation in this Parliament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7AE19-842F-43A1-9591-2F60502C32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3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average weekly rent for Scottish social landlords was £83.70 in 2020/21, 2.7% up from £81.47 in the previous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7AE19-842F-43A1-9591-2F60502C32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3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7AE19-842F-43A1-9591-2F60502C32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7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7AE19-842F-43A1-9591-2F60502C32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7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7AE19-842F-43A1-9591-2F60502C32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3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6694" y="0"/>
            <a:ext cx="5467306" cy="5143500"/>
          </a:xfrm>
        </p:spPr>
        <p:txBody>
          <a:bodyPr anchor="ctr">
            <a:normAutofit/>
          </a:bodyPr>
          <a:lstStyle>
            <a:lvl1pPr>
              <a:defRPr sz="3400" baseline="0">
                <a:latin typeface="Avenir Next LT Pro Demi" pitchFamily="50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76694" y="2566754"/>
            <a:ext cx="5467306" cy="25766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latin typeface="Avenir Next LT Pro" pitchFamily="50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6694" y="0"/>
            <a:ext cx="5467306" cy="2566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Avenir Next LT Pro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7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6694" y="2566753"/>
            <a:ext cx="5467306" cy="2576747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LT Pro" pitchFamily="50" charset="0"/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76694" y="0"/>
            <a:ext cx="5467306" cy="2566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Avenir Next LT Pro Demi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9784" y="2566753"/>
            <a:ext cx="3206006" cy="23447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tx1"/>
                </a:solidFill>
                <a:latin typeface="Avenir Next LT Pro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Avenir Next"/>
              </a:defRPr>
            </a:lvl2pPr>
            <a:lvl3pPr>
              <a:defRPr sz="2000">
                <a:solidFill>
                  <a:schemeClr val="tx1"/>
                </a:solidFill>
                <a:latin typeface="Avenir Next"/>
              </a:defRPr>
            </a:lvl3pPr>
            <a:lvl4pPr>
              <a:defRPr sz="2000">
                <a:solidFill>
                  <a:schemeClr val="tx1"/>
                </a:solidFill>
                <a:latin typeface="Avenir Next"/>
              </a:defRPr>
            </a:lvl4pPr>
            <a:lvl5pPr>
              <a:defRPr sz="2000">
                <a:solidFill>
                  <a:schemeClr val="tx1"/>
                </a:solidFill>
                <a:latin typeface="Avenir Nex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5331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10832" y="0"/>
            <a:ext cx="6554106" cy="102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latin typeface="Avenir Next LT Pro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10832" y="1145714"/>
            <a:ext cx="8516786" cy="37479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  <a:latin typeface="Avenir Next LT Pro" pitchFamily="50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0832" y="0"/>
            <a:ext cx="6554106" cy="102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latin typeface="Avenir Next LT Pro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10832" y="1145714"/>
            <a:ext cx="4200667" cy="37479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  <a:latin typeface="Avenir Next LT Pro" pitchFamily="50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689117" y="1145714"/>
            <a:ext cx="4209548" cy="37479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  <a:latin typeface="Avenir Next LT Pro" pitchFamily="50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0832" y="1844324"/>
            <a:ext cx="4186556" cy="30493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  <a:latin typeface="Avenir Next LT Pro" pitchFamily="50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63477"/>
            <a:ext cx="4235876" cy="68084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44324"/>
            <a:ext cx="4235877" cy="30493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  <a:latin typeface="Avenir Next LT Pro" pitchFamily="50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10832" y="0"/>
            <a:ext cx="6554106" cy="102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latin typeface="Avenir Next LT Pro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0832" y="1160449"/>
            <a:ext cx="4186556" cy="68084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6335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76694" y="2566754"/>
            <a:ext cx="5467306" cy="25766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6694" y="0"/>
            <a:ext cx="5467306" cy="2566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venir Next LT Pro" pitchFamily="50" charset="0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kern="1200" baseline="0">
          <a:solidFill>
            <a:schemeClr val="bg1"/>
          </a:solidFill>
          <a:latin typeface="Avenir Next LT Pro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legislation.gov.uk/asp/2016/19/content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6714" y="0"/>
            <a:ext cx="5497285" cy="2503714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Shared understanding of affordability in the rented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46713" y="2503714"/>
            <a:ext cx="5497285" cy="2639786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Callum Chomczuk, National Director, CIH Scotland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3AD8-1BCA-4AD0-BF6F-D1651F50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Policy context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B982C-7B32-46FD-B732-0DFCB791B6E8}"/>
              </a:ext>
            </a:extLst>
          </p:cNvPr>
          <p:cNvSpPr txBox="1"/>
          <p:nvPr/>
        </p:nvSpPr>
        <p:spPr>
          <a:xfrm>
            <a:off x="3359888" y="1368826"/>
            <a:ext cx="5592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FF0000"/>
                </a:solidFill>
                <a:latin typeface="+mj-lt"/>
              </a:rPr>
              <a:t>Undertake a comprehensive audit of our current housing and homelessness legislation to understand how best to realise the right to an adequate home</a:t>
            </a:r>
            <a:r>
              <a:rPr lang="en-GB" sz="220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F25CF6"/>
                </a:solidFill>
                <a:latin typeface="+mj-lt"/>
              </a:rPr>
              <a:t>Develop a shared understanding of affordability which is fit for the future</a:t>
            </a:r>
            <a:r>
              <a:rPr lang="en-GB" sz="220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2E1C62"/>
                </a:solidFill>
                <a:latin typeface="+mj-lt"/>
              </a:rPr>
              <a:t>Ensure that equality and human rights are embedded in the further development of all policies to deliver Housing to 2040</a:t>
            </a:r>
            <a:r>
              <a:rPr lang="en-GB" sz="2200">
                <a:latin typeface="+mj-lt"/>
              </a:rPr>
              <a:t>.</a:t>
            </a:r>
            <a:endParaRPr lang="en-GB" sz="2200" b="1" i="1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B2433-5D6F-4CC9-8FE8-C19FE6005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0" t="12109" r="24058" b="2779"/>
          <a:stretch/>
        </p:blipFill>
        <p:spPr>
          <a:xfrm>
            <a:off x="310832" y="1145714"/>
            <a:ext cx="2981418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4239-7F82-4CFF-A2F1-1B412553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Policy context: Average rents</a:t>
            </a:r>
          </a:p>
        </p:txBody>
      </p:sp>
      <p:pic>
        <p:nvPicPr>
          <p:cNvPr id="1026" name="Picture 2" descr="Chart 5.3: Average weekly rents Scotland, 2013/14 to 2017/18, by sector (private sector rent years to end September)">
            <a:extLst>
              <a:ext uri="{FF2B5EF4-FFF2-40B4-BE49-F238E27FC236}">
                <a16:creationId xmlns:a16="http://schemas.microsoft.com/office/drawing/2014/main" id="{ED8DFC50-E89B-402F-B90A-E44F61298D0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" y="1186656"/>
            <a:ext cx="70580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4239-7F82-4CFF-A2F1-1B412553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32" y="0"/>
            <a:ext cx="6554106" cy="1021374"/>
          </a:xfrm>
        </p:spPr>
        <p:txBody>
          <a:bodyPr anchor="ctr">
            <a:normAutofit/>
          </a:bodyPr>
          <a:lstStyle/>
          <a:p>
            <a:r>
              <a:rPr lang="en-GB">
                <a:latin typeface="+mn-lt"/>
              </a:rPr>
              <a:t>Policy context: Poverty in Scotland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FBC6AE-D85C-43AB-A423-502D12159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32" y="1145714"/>
            <a:ext cx="4200667" cy="374799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One in five people in Scotland live in poverty after taking account of housing costs and this figure has been rising since 2011–14 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Deep poverty (a household with less than 50% of the median income adjusted for a household size) has now reached similar levels to those found 20 years ago with 14% of people in Scotland well below what is needed to make ends meet.</a:t>
            </a:r>
            <a:endParaRPr lang="en-US" sz="1800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25F15B-5E68-453B-8445-BE854508D2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31376" t="27683" r="31969" b="23370"/>
          <a:stretch/>
        </p:blipFill>
        <p:spPr>
          <a:xfrm>
            <a:off x="4488275" y="1145714"/>
            <a:ext cx="4655725" cy="3497057"/>
          </a:xfrm>
        </p:spPr>
      </p:pic>
    </p:spTree>
    <p:extLst>
      <p:ext uri="{BB962C8B-B14F-4D97-AF65-F5344CB8AC3E}">
        <p14:creationId xmlns:p14="http://schemas.microsoft.com/office/powerpoint/2010/main" val="373225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40AE-DFCA-40A3-B13D-3BF7B368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Approaches to affordability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FBB86D-5506-4A94-B6E5-FDA832A256C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25955894"/>
              </p:ext>
            </p:extLst>
          </p:nvPr>
        </p:nvGraphicFramePr>
        <p:xfrm>
          <a:off x="313531" y="1220603"/>
          <a:ext cx="8516938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1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9530-6198-4B70-ACC2-72913A0E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Policy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4341-2509-42AD-A2BA-5187CBF2A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32" y="1145714"/>
            <a:ext cx="4572000" cy="3747994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Affordable housing supply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06E50-CF17-4667-9131-B25BE4FA608E}"/>
              </a:ext>
            </a:extLst>
          </p:cNvPr>
          <p:cNvSpPr txBox="1"/>
          <p:nvPr/>
        </p:nvSpPr>
        <p:spPr>
          <a:xfrm>
            <a:off x="511552" y="4597578"/>
            <a:ext cx="3645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Arial" panose="020B0604020202020204" pitchFamily="34" charset="0"/>
                <a:cs typeface="Arial" panose="020B0604020202020204" pitchFamily="34" charset="0"/>
              </a:rPr>
              <a:t>Source: Scottish Government Housing Statistics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96217-CDC4-44B4-8778-533AB867B871}"/>
              </a:ext>
            </a:extLst>
          </p:cNvPr>
          <p:cNvSpPr txBox="1"/>
          <p:nvPr/>
        </p:nvSpPr>
        <p:spPr>
          <a:xfrm>
            <a:off x="5322065" y="1736035"/>
            <a:ext cx="3938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50,000 homes target has boosted supply and got local authorities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Demand still far outstrips supply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Concern landlords wont build the next 110,000 homes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3AE1B-5641-4F8D-ACED-253FFC67D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3" t="37874" r="29857" b="26570"/>
          <a:stretch/>
        </p:blipFill>
        <p:spPr>
          <a:xfrm>
            <a:off x="7728" y="1736035"/>
            <a:ext cx="5314337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DFA6-C751-4280-B29A-570F292C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Policy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0EEBD-E805-4632-B16A-4111AEE360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Rent setting: Social and private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384B0C-5200-4F74-BC1E-971696253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673597"/>
              </p:ext>
            </p:extLst>
          </p:nvPr>
        </p:nvGraphicFramePr>
        <p:xfrm>
          <a:off x="238725" y="1681729"/>
          <a:ext cx="4627418" cy="276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A7945F-178F-4156-A36C-C102757087FB}"/>
              </a:ext>
            </a:extLst>
          </p:cNvPr>
          <p:cNvSpPr txBox="1"/>
          <p:nvPr/>
        </p:nvSpPr>
        <p:spPr>
          <a:xfrm>
            <a:off x="5131220" y="1531059"/>
            <a:ext cx="38273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Private sector rents are set by the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hlinkClick r:id="rId7"/>
              </a:rPr>
              <a:t>The Private Housing (tenancies) (Scotland) Act 2016</a:t>
            </a:r>
            <a:r>
              <a:rPr lang="en-GB" dirty="0"/>
              <a:t> did attempt to improve affordability for private tenants through annual rent rises only, appeals to FTT and creation of Rent Pressure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SNP/ Green cooperation agreement calls for rent caps to tackle excessive rent rise in the PRS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7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0DD-3A40-4563-8482-1A04ACE4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Initial principles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9B685-4635-47E1-8150-8C1AFB5D8C98}"/>
              </a:ext>
            </a:extLst>
          </p:cNvPr>
          <p:cNvSpPr/>
          <p:nvPr/>
        </p:nvSpPr>
        <p:spPr>
          <a:xfrm>
            <a:off x="420347" y="1021374"/>
            <a:ext cx="8465236" cy="44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While a shared understanding should prioritise those in the social and private rented sector, but must include the whole housing system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Any standard of affordability should not aim simply to stop people living in poverty but should be set at a level to enable people to live a fulfilling life with dignity. 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rented sector operates its rent setting policy independent of Government. As such, any understanding must be led by the housing sector.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There is an important distinction between what’s affordable and what’s cheaper. We must consider affordability and standards at the same time.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Any ‘definition’ should focus on those at lower end of income distribution. For example, a residual income measure enables a focus on the lower end of the income distribution.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shared understanding has to have the householder</a:t>
            </a:r>
            <a:r>
              <a:rPr lang="en-GB" sz="1700" dirty="0">
                <a:ea typeface="Times New Roman" panose="02020603050405020304" pitchFamily="18" charset="0"/>
                <a:cs typeface="Calibri" panose="020F0502020204030204" pitchFamily="34" charset="0"/>
              </a:rPr>
              <a:t> at heart but be practical for a landlord to apply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Better data can inform the case for policy action/resources and strengthen understanding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078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0DD-3A40-4563-8482-1A04ACE4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F797-49B4-4249-B188-4B81ABD17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128" y="1145714"/>
            <a:ext cx="2449489" cy="3747994"/>
          </a:xfrm>
        </p:spPr>
        <p:txBody>
          <a:bodyPr>
            <a:normAutofit/>
          </a:bodyPr>
          <a:lstStyle/>
          <a:p>
            <a:pPr algn="ctr"/>
            <a:r>
              <a:rPr lang="en-GB" sz="19900">
                <a:solidFill>
                  <a:srgbClr val="2E1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9B685-4635-47E1-8150-8C1AFB5D8C98}"/>
              </a:ext>
            </a:extLst>
          </p:cNvPr>
          <p:cNvSpPr/>
          <p:nvPr/>
        </p:nvSpPr>
        <p:spPr>
          <a:xfrm>
            <a:off x="426973" y="1415704"/>
            <a:ext cx="5716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42424"/>
                </a:solidFill>
                <a:effectLst/>
                <a:latin typeface="-apple-system"/>
              </a:rPr>
              <a:t>Q1 What is wrong with the way we use the term housing affordability in contemporary housing policy and practice in Scotland?</a:t>
            </a:r>
            <a:endParaRPr lang="en-GB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br>
              <a:rPr lang="en-GB" dirty="0">
                <a:solidFill>
                  <a:srgbClr val="242424"/>
                </a:solidFill>
                <a:effectLst/>
                <a:latin typeface="-apple-system"/>
              </a:rPr>
            </a:br>
            <a:endParaRPr lang="en-GB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42424"/>
                </a:solidFill>
                <a:effectLst/>
                <a:latin typeface="-apple-system"/>
              </a:rPr>
              <a:t>Q2: What is the single biggest gain that would be derived from achieving a truly shared understanding of the term housing affordability?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lvl="0"/>
            <a:r>
              <a:rPr lang="en-GB"/>
              <a:t>Q3. What </a:t>
            </a:r>
            <a:r>
              <a:rPr lang="en-GB" dirty="0"/>
              <a:t>are the policy/legislative asks needed to support a shared understanding of affordability being applied across the whole rented sector?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19231"/>
      </p:ext>
    </p:extLst>
  </p:cSld>
  <p:clrMapOvr>
    <a:masterClrMapping/>
  </p:clrMapOvr>
</p:sld>
</file>

<file path=ppt/theme/theme1.xml><?xml version="1.0" encoding="utf-8"?>
<a:theme xmlns:a="http://schemas.openxmlformats.org/drawingml/2006/main" name="CIH East Midla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93EDC7493C94FBBCFDD740E5ABF3C" ma:contentTypeVersion="16" ma:contentTypeDescription="Create a new document." ma:contentTypeScope="" ma:versionID="2a0bb54338260662be9546562d2e469b">
  <xsd:schema xmlns:xsd="http://www.w3.org/2001/XMLSchema" xmlns:xs="http://www.w3.org/2001/XMLSchema" xmlns:p="http://schemas.microsoft.com/office/2006/metadata/properties" xmlns:ns2="8c544e9a-667f-4d47-ba2f-19ea37d4cc9d" xmlns:ns3="1182218e-9f5b-45f6-b845-8aec53f4bc77" targetNamespace="http://schemas.microsoft.com/office/2006/metadata/properties" ma:root="true" ma:fieldsID="652751ef6486bea02408cef118b57640" ns2:_="" ns3:_="">
    <xsd:import namespace="8c544e9a-667f-4d47-ba2f-19ea37d4cc9d"/>
    <xsd:import namespace="1182218e-9f5b-45f6-b845-8aec53f4bc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44e9a-667f-4d47-ba2f-19ea37d4c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60dd17-25c5-41f4-963c-ca68ac01c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2218e-9f5b-45f6-b845-8aec53f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17427e-13ed-4f85-b8f1-bcff8e01e2af}" ma:internalName="TaxCatchAll" ma:showField="CatchAllData" ma:web="1182218e-9f5b-45f6-b845-8aec53f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82218e-9f5b-45f6-b845-8aec53f4bc77">
      <UserInfo>
        <DisplayName>Ashley Campbell</DisplayName>
        <AccountId>21</AccountId>
        <AccountType/>
      </UserInfo>
    </SharedWithUsers>
    <TaxCatchAll xmlns="1182218e-9f5b-45f6-b845-8aec53f4bc77" xsi:nil="true"/>
    <lcf76f155ced4ddcb4097134ff3c332f xmlns="8c544e9a-667f-4d47-ba2f-19ea37d4cc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97DBFF-D48C-44FC-A09B-723471DE0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46010-7E8C-48C6-9B3E-381140429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44e9a-667f-4d47-ba2f-19ea37d4cc9d"/>
    <ds:schemaRef ds:uri="1182218e-9f5b-45f6-b845-8aec53f4b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830945-13CC-4AF1-9DD9-E0515E5B2CF1}">
  <ds:schemaRefs>
    <ds:schemaRef ds:uri="1182218e-9f5b-45f6-b845-8aec53f4bc77"/>
    <ds:schemaRef ds:uri="8c544e9a-667f-4d47-ba2f-19ea37d4cc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CIH East Midlands.potx</Template>
  <TotalTime>53</TotalTime>
  <Words>779</Words>
  <Application>Microsoft Office PowerPoint</Application>
  <PresentationFormat>On-screen Show (16:9)</PresentationFormat>
  <Paragraphs>62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-apple-system</vt:lpstr>
      <vt:lpstr>Arial</vt:lpstr>
      <vt:lpstr>Avenir Next</vt:lpstr>
      <vt:lpstr>Avenir Next LT Pro</vt:lpstr>
      <vt:lpstr>Avenir Next LT Pro Demi</vt:lpstr>
      <vt:lpstr>Calibri</vt:lpstr>
      <vt:lpstr>Symbol</vt:lpstr>
      <vt:lpstr>CIH East Midlands</vt:lpstr>
      <vt:lpstr>Shared understanding of affordability in the rented sector</vt:lpstr>
      <vt:lpstr>Policy context</vt:lpstr>
      <vt:lpstr>Policy context: Average rents</vt:lpstr>
      <vt:lpstr>Policy context: Poverty in Scotland</vt:lpstr>
      <vt:lpstr>Approaches to affordability</vt:lpstr>
      <vt:lpstr>Policy response</vt:lpstr>
      <vt:lpstr>Policy response</vt:lpstr>
      <vt:lpstr>Initial principles 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Veasey</dc:creator>
  <cp:lastModifiedBy>Callum Chomczuk</cp:lastModifiedBy>
  <cp:revision>8</cp:revision>
  <dcterms:created xsi:type="dcterms:W3CDTF">2017-11-26T11:16:01Z</dcterms:created>
  <dcterms:modified xsi:type="dcterms:W3CDTF">2022-05-26T11:43:54Z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0x0101004E393EDC7493C94FBBCFDD740E5ABF3C</vt:lpwstr>
  </property>
  <property fmtid="{D5CDD505-2E9C-101B-9397-08002B2CF9AE}" pid="3" name="MediaServiceImageTags">
    <vt:lpwstr/>
  </property>
</Properties>
</file>